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4" r:id="rId13"/>
    <p:sldId id="269" r:id="rId14"/>
    <p:sldId id="271" r:id="rId15"/>
    <p:sldId id="272" r:id="rId16"/>
    <p:sldId id="275" r:id="rId17"/>
  </p:sldIdLst>
  <p:sldSz cx="12192000" cy="6858000"/>
  <p:notesSz cx="6792913" cy="9925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3595" cy="49797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7747" y="1"/>
            <a:ext cx="2943595" cy="49797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7698A448-BA14-4ECE-811F-7874FD43F8F7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9427075"/>
            <a:ext cx="2943595" cy="497975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7747" y="9427075"/>
            <a:ext cx="2943595" cy="497975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984B765F-1DC8-466F-814C-E45C1FE52DC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872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3595" cy="49797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7747" y="1"/>
            <a:ext cx="2943595" cy="497976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3A32ECA6-F201-44DE-9643-F2308ADEED7F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1537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9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7075"/>
            <a:ext cx="2943595" cy="497975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7747" y="9427075"/>
            <a:ext cx="2943595" cy="497975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842B28FF-1B13-4E9B-88A9-2077968272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61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44FC1-A154-462A-95DC-B2645CA9D1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09BBCD9-E750-4145-966B-DC7471EFB8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6F4A2D-A19E-4B35-B12E-7B3469042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C59ACF-6C70-4B51-A4E9-3142B73E8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5F5E4C-5C7B-41F3-972F-D379ABC2D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39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D16C84-B02A-4885-99DE-BE4F48DD5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6A8A33-F7E7-454D-A6F3-D1587F098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3C6459-3D17-49F7-A6A8-778FD1C42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267FA6-F38D-455E-BD0A-DC4037FC1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5B17A6-FE11-4259-98F7-7596BEB2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325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FDDBE2-3E30-4425-84FC-CFA61839F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4AF04C-BF48-40D5-A67C-96EE88F91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373CA6-3960-4F24-9417-720E769F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FCEF7D4-20F5-4226-AD02-07CC58B0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043C9D-5ECF-4059-9CA3-BDDF2055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23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420DE8-54DA-41FD-A661-73D3B5E3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66F72A-6EA8-4A83-87C5-2EDFEFBB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2D58D5-FE02-4ED8-A061-2DFF049EE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05A8D0-8393-4688-9D37-C1EFC6E17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9EFA81-1A53-43E7-B671-9311B9C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487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873DD-15AB-4BF4-894D-768FD064C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2AA1E4E-DF44-473F-BFFD-B3B9CE87A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5EA7601-2F33-4551-83D6-EE8779BD7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AE39B7-9C3D-4B76-BE77-E4CF443FC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1D17917-A61B-41E7-91E5-4D1674990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9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D31DB-B5FA-42ED-BC0E-C56C1158A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62D3E2-842A-4F07-8A92-B970DCF1B2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594C993-44AC-440F-B547-86A0FC78C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61ECEC6-997B-4CBE-BAC5-B0C8D162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727D720-7F8F-47C2-9A6E-D7577EBE7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DE0FB-0C91-4BAB-BFF4-34604DF98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60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7FAC8-099A-477C-B5D3-BBCFBB9E7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FBC8C77-A674-4D3B-93FA-F0B7B3DCF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04EE93-A1F5-41A5-A223-C19C6A123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8DC6EC-FCC2-45F9-AF0F-2EA931C281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13A2FF-046C-4855-9FDB-897F267EEF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774BC-5278-4FD7-BABD-ECEEB6A4D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F961FA-4E54-4B58-A1C1-5D2521E1D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4EF8A88-D65A-46BE-B5DD-EA23A5AA6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95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5F519D-CC40-4E0C-8DCD-494292E39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8A4D24-7840-4094-8D07-9E660392A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262962-B2BD-4CD3-AA28-72431EB9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4160F77-0005-4A30-A90A-0971D06E0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4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A6409AE-4091-4308-BEB1-A581A83A1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9036831-DE12-481C-8DAB-2C4E5B816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32FF335-967C-4926-8059-49DF2F9CB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037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BF972-4822-4612-BC09-E4F6EF0B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8F6F53-F35A-4A9A-9C37-804FDF388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9B055A-DDEA-4615-A365-A38652F6BA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93F635-E5E0-432B-A64B-04150574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910AB0-E6E6-45D8-AD93-3DDB4251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A497A0-112D-4681-8F3F-A0F89E48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2322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94AC00-82FC-4673-8536-730AF4D8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C740542-97B4-47FB-AFA0-F4BBA74254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C56EF7B-CE3A-48E4-B104-5BB47A800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C3D170E-12E2-47FB-AA29-76C3FC5D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AFE3FD2-206C-4EB0-880B-653D074BD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3552D6-5CE5-4E24-A850-FAF11804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604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934418D-C796-4561-BF3F-D2ACF0C69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6633E4-F265-433B-BA9B-D6B3B4DC8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2A4EB1-7D29-48F1-B002-8D6419EBD3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D62C-1975-4527-BBA3-6700E54D52FD}" type="datetimeFigureOut">
              <a:rPr lang="pt-BR" smtClean="0"/>
              <a:t>26/02/2025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5C45278-3016-4954-AD2E-1DB9E98F6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07A2C3-8E94-4ABA-948C-B8503DEB1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06774-03C3-4127-B29A-16D474155E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9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1050677-7E83-4843-9D8E-873941241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772"/>
            <a:ext cx="12192000" cy="6858000"/>
          </a:xfrm>
          <a:prstGeom prst="rect">
            <a:avLst/>
          </a:prstGeom>
        </p:spPr>
      </p:pic>
      <p:sp>
        <p:nvSpPr>
          <p:cNvPr id="5" name="Título 4"/>
          <p:cNvSpPr txBox="1">
            <a:spLocks noGrp="1"/>
          </p:cNvSpPr>
          <p:nvPr>
            <p:ph type="ctrTitle"/>
          </p:nvPr>
        </p:nvSpPr>
        <p:spPr>
          <a:xfrm>
            <a:off x="4386263" y="3493327"/>
            <a:ext cx="6708775" cy="2805875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Prestação de Contas </a:t>
            </a:r>
          </a:p>
          <a:p>
            <a:pPr algn="ctr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3º Quadrimestre 2024</a:t>
            </a:r>
          </a:p>
        </p:txBody>
      </p:sp>
    </p:spTree>
    <p:extLst>
      <p:ext uri="{BB962C8B-B14F-4D97-AF65-F5344CB8AC3E}">
        <p14:creationId xmlns:p14="http://schemas.microsoft.com/office/powerpoint/2010/main" val="71993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201012"/>
              </p:ext>
            </p:extLst>
          </p:nvPr>
        </p:nvGraphicFramePr>
        <p:xfrm>
          <a:off x="1767466" y="665826"/>
          <a:ext cx="7696130" cy="5307530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4292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3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1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 Realizada em Exercícios Anteriores</a:t>
                      </a:r>
                      <a:endParaRPr lang="pt-BR" sz="26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6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6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600" dirty="0">
                          <a:effectLst/>
                          <a:latin typeface="Century Gothic" panose="020B0502020202020204" pitchFamily="34" charset="0"/>
                        </a:rPr>
                        <a:t>Valores R$</a:t>
                      </a:r>
                      <a:endParaRPr lang="pt-BR" sz="26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22.633.144,62</a:t>
                      </a:r>
                      <a:endParaRPr lang="pt-BR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26.854.650,25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38.489.619,20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</a:t>
                      </a:r>
                      <a:endParaRPr lang="pt-BR" sz="28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b="1" u="none" strike="noStrike" kern="1200" dirty="0">
                        <a:ln>
                          <a:solidFill>
                            <a:schemeClr val="tx2">
                              <a:lumMod val="7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b"/>
                      <a:r>
                        <a:rPr lang="pt-BR" sz="2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36.755.372,76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8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pt-BR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42.008.140,22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78"/>
            <a:ext cx="12192000" cy="6858000"/>
          </a:xfrm>
          <a:solidFill>
            <a:schemeClr val="bg2">
              <a:lumMod val="90000"/>
            </a:schemeClr>
          </a:solidFill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2A81554E-45FC-BB6F-0222-F6478491C92E}"/>
              </a:ext>
            </a:extLst>
          </p:cNvPr>
          <p:cNvSpPr txBox="1">
            <a:spLocks/>
          </p:cNvSpPr>
          <p:nvPr/>
        </p:nvSpPr>
        <p:spPr>
          <a:xfrm>
            <a:off x="1547822" y="393443"/>
            <a:ext cx="8208962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Educação (25%)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299291"/>
              </p:ext>
            </p:extLst>
          </p:nvPr>
        </p:nvGraphicFramePr>
        <p:xfrm>
          <a:off x="1547823" y="1670537"/>
          <a:ext cx="9478407" cy="381929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6381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9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1365250" marR="135953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Componentes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1813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(R$)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097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para</a:t>
                      </a:r>
                      <a:r>
                        <a:rPr lang="pt-PT" sz="2000" spc="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Efeito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Cálculo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10.122.526,53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26,58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3097">
                <a:tc>
                  <a:txBody>
                    <a:bodyPr/>
                    <a:lstStyle/>
                    <a:p>
                      <a:pPr marL="4381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000" spc="-2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25%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das</a:t>
                      </a:r>
                      <a:r>
                        <a:rPr lang="pt-PT" sz="2000" spc="-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com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Impostos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Arial MT"/>
                          <a:cs typeface="Arial MT"/>
                        </a:rPr>
                        <a:t>9.251.083,38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25,00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3097">
                <a:tc>
                  <a:txBody>
                    <a:bodyPr/>
                    <a:lstStyle/>
                    <a:p>
                      <a:pPr marL="43815" algn="l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 acima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r>
                        <a:rPr lang="pt-PT" sz="2000" spc="-15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mínimo</a:t>
                      </a:r>
                      <a:r>
                        <a:rPr lang="pt-PT" sz="2000" spc="-1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(25%)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6195" algn="ct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Arial MT"/>
                          <a:cs typeface="Arial MT"/>
                        </a:rPr>
                        <a:t>871.443,15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3655" algn="ctr">
                        <a:spcBef>
                          <a:spcPts val="61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1,58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Arial MT"/>
                        <a:cs typeface="Arial MT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705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5449"/>
              </p:ext>
            </p:extLst>
          </p:nvPr>
        </p:nvGraphicFramePr>
        <p:xfrm>
          <a:off x="1636692" y="1313894"/>
          <a:ext cx="8659100" cy="453216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193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5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Saldo Exercício Anterior (I)</a:t>
                      </a: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44.475,19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Receita do FUNDEB +</a:t>
                      </a:r>
                      <a:r>
                        <a:rPr lang="pt-BR" sz="2200" b="0" baseline="0" dirty="0">
                          <a:effectLst/>
                          <a:latin typeface="Century Gothic" panose="020B0502020202020204" pitchFamily="34" charset="0"/>
                        </a:rPr>
                        <a:t> Rendimentos</a:t>
                      </a: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(II)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3.858.361,04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Despesas Remuneração</a:t>
                      </a:r>
                      <a:r>
                        <a:rPr lang="pt-BR" sz="2200" b="1" baseline="0" dirty="0">
                          <a:effectLst/>
                          <a:latin typeface="Century Gothic" panose="020B0502020202020204" pitchFamily="34" charset="0"/>
                        </a:rPr>
                        <a:t> Magistério</a:t>
                      </a: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 (III)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3.689.065,27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Mínimo a ser Aplicado 70%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2.662.963,53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200" b="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1.026.101,74</a:t>
                      </a: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5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Percentual Aplicado = (III) *100 / (I+II)  </a:t>
                      </a:r>
                      <a:endParaRPr lang="pt-BR" sz="22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effectLst/>
                          <a:latin typeface="Century Gothic" panose="020B0502020202020204" pitchFamily="34" charset="0"/>
                        </a:rPr>
                        <a:t>95,61% </a:t>
                      </a:r>
                      <a:endParaRPr lang="pt-BR" sz="2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3" marR="63493" marT="12698" marB="1269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00DF8492-E985-F8A5-86DE-0C9759AC1561}"/>
              </a:ext>
            </a:extLst>
          </p:cNvPr>
          <p:cNvSpPr txBox="1">
            <a:spLocks/>
          </p:cNvSpPr>
          <p:nvPr/>
        </p:nvSpPr>
        <p:spPr>
          <a:xfrm>
            <a:off x="1636692" y="453212"/>
            <a:ext cx="781157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Recursos </a:t>
            </a:r>
            <a:r>
              <a:rPr lang="pt-BR" sz="25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Fundeb</a:t>
            </a:r>
            <a:r>
              <a:rPr lang="pt-BR" sz="25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 (70%)</a:t>
            </a:r>
            <a:endParaRPr lang="pt-BR" sz="2500" b="1" cap="all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73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456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98506"/>
              </p:ext>
            </p:extLst>
          </p:nvPr>
        </p:nvGraphicFramePr>
        <p:xfrm>
          <a:off x="1513467" y="1307943"/>
          <a:ext cx="9041043" cy="451892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6622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8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 Bruta de Impostos e Transferências (I)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36.664.162,84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por função / </a:t>
                      </a:r>
                      <a:r>
                        <a:rPr lang="pt-BR" sz="2100" b="0" dirty="0" err="1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sub-função</a:t>
                      </a: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 (II)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0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9.859.706,92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Deduções (III)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(2.559.937,35)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 para efeito de cálculo (IV) = (II-III)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7.299.769,57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Mínimo a ser aplicado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5.499.624,43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0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Aplicado à maior </a:t>
                      </a:r>
                      <a:endParaRPr lang="pt-BR" sz="2100" b="0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1.800.145,14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5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pt-BR" sz="21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Percentual aplicado = (IV) / (I) x 100 </a:t>
                      </a:r>
                      <a:endParaRPr lang="pt-BR" sz="2100" b="1" dirty="0">
                        <a:ln>
                          <a:solidFill>
                            <a:schemeClr val="tx1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200" b="1" dirty="0">
                          <a:ln>
                            <a:solidFill>
                              <a:schemeClr val="tx1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19,91%</a:t>
                      </a:r>
                      <a:endParaRPr lang="pt-BR" sz="2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846034CC-FB42-AC18-9C66-D2025F2AB849}"/>
              </a:ext>
            </a:extLst>
          </p:cNvPr>
          <p:cNvSpPr txBox="1">
            <a:spLocks/>
          </p:cNvSpPr>
          <p:nvPr/>
        </p:nvSpPr>
        <p:spPr>
          <a:xfrm>
            <a:off x="1513468" y="515126"/>
            <a:ext cx="8018411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1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Aplicação em Ações e Serviços Públicos de Saúde (15%)</a:t>
            </a:r>
          </a:p>
        </p:txBody>
      </p:sp>
    </p:spTree>
    <p:extLst>
      <p:ext uri="{BB962C8B-B14F-4D97-AF65-F5344CB8AC3E}">
        <p14:creationId xmlns:p14="http://schemas.microsoft.com/office/powerpoint/2010/main" val="794349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793911"/>
              </p:ext>
            </p:extLst>
          </p:nvPr>
        </p:nvGraphicFramePr>
        <p:xfrm>
          <a:off x="1662113" y="1076327"/>
          <a:ext cx="7621588" cy="28082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42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1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18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Receita Corrente Líquida (RCL) em Exercícios Anteriores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180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</a:rPr>
                        <a:t>Valores (R$) </a:t>
                      </a:r>
                      <a:endParaRPr lang="pt-BR" sz="18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24.113.835,19</a:t>
                      </a: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27.866.068,45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34.909.443,31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36.385.886,18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180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495" marR="63495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1800" b="1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42.260.415,17</a:t>
                      </a:r>
                      <a:endParaRPr lang="pt-BR" sz="18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5" marR="63495" marT="12700" marB="127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30458"/>
              </p:ext>
            </p:extLst>
          </p:nvPr>
        </p:nvGraphicFramePr>
        <p:xfrm>
          <a:off x="1662113" y="3987800"/>
          <a:ext cx="7608888" cy="19605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97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1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30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até 3º Quadrimestre/2024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dirty="0">
                          <a:effectLst/>
                          <a:latin typeface="Century Gothic" panose="020B0502020202020204" pitchFamily="34" charset="0"/>
                        </a:rPr>
                        <a:t>Receita Corrente Líquida 12 meses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42.260.415,17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Média Mensal</a:t>
                      </a:r>
                      <a:endParaRPr lang="pt-BR" sz="2000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00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3.521.701,26</a:t>
                      </a:r>
                      <a:endParaRPr lang="pt-BR" sz="2000" b="1" dirty="0"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97" marR="63497" marT="12696" marB="1269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3E58906A-E6DE-0102-B005-9C1432E003DC}"/>
              </a:ext>
            </a:extLst>
          </p:cNvPr>
          <p:cNvSpPr txBox="1">
            <a:spLocks/>
          </p:cNvSpPr>
          <p:nvPr/>
        </p:nvSpPr>
        <p:spPr>
          <a:xfrm>
            <a:off x="1662113" y="297144"/>
            <a:ext cx="7559675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Receita Corrente Líquida – RCL</a:t>
            </a:r>
          </a:p>
        </p:txBody>
      </p:sp>
    </p:spTree>
    <p:extLst>
      <p:ext uri="{BB962C8B-B14F-4D97-AF65-F5344CB8AC3E}">
        <p14:creationId xmlns:p14="http://schemas.microsoft.com/office/powerpoint/2010/main" val="120647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5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873469"/>
              </p:ext>
            </p:extLst>
          </p:nvPr>
        </p:nvGraphicFramePr>
        <p:xfrm>
          <a:off x="1445146" y="1478604"/>
          <a:ext cx="9050999" cy="43185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325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9629">
                <a:tc>
                  <a:txBody>
                    <a:bodyPr/>
                    <a:lstStyle/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Despesas com Pessoal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Limite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Valor (R$)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Câmara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6%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536.966,13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1,27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Prefeitura Municipal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54%</a:t>
                      </a:r>
                      <a:endParaRPr kumimoji="0" lang="pt-BR" sz="2200" b="0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15.592.909,43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36.90</a:t>
                      </a: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Total da Despesa (12 meses)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60%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Gothic" panose="020B0502020202020204" pitchFamily="34" charset="0"/>
                        </a:rPr>
                        <a:t>16.427.832,20</a:t>
                      </a:r>
                    </a:p>
                  </a:txBody>
                  <a:tcPr marL="91429" marR="91429" marT="45731" marB="4573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Century Gothic" panose="020B0502020202020204" pitchFamily="34" charset="0"/>
                        </a:rPr>
                        <a:t>38,17</a:t>
                      </a:r>
                      <a:endParaRPr kumimoji="0" lang="pt-B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1429" marR="91429" marT="45731" marB="45731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ítulo 1">
            <a:extLst>
              <a:ext uri="{FF2B5EF4-FFF2-40B4-BE49-F238E27FC236}">
                <a16:creationId xmlns:a16="http://schemas.microsoft.com/office/drawing/2014/main" id="{40384083-D71E-5827-64FE-0098E1BA1977}"/>
              </a:ext>
            </a:extLst>
          </p:cNvPr>
          <p:cNvSpPr txBox="1">
            <a:spLocks/>
          </p:cNvSpPr>
          <p:nvPr/>
        </p:nvSpPr>
        <p:spPr>
          <a:xfrm>
            <a:off x="1873165" y="582713"/>
            <a:ext cx="7514028" cy="720725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Gastos com Pessoal</a:t>
            </a:r>
          </a:p>
        </p:txBody>
      </p:sp>
    </p:spTree>
    <p:extLst>
      <p:ext uri="{BB962C8B-B14F-4D97-AF65-F5344CB8AC3E}">
        <p14:creationId xmlns:p14="http://schemas.microsoft.com/office/powerpoint/2010/main" val="214497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94DF43A-4E17-460A-96AF-8A92FE6200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435418" y="3859074"/>
            <a:ext cx="5036343" cy="783193"/>
          </a:xfrm>
          <a:prstGeom prst="roundRect">
            <a:avLst/>
          </a:prstGeom>
          <a:solidFill>
            <a:srgbClr val="FFFFFF">
              <a:alpha val="50196"/>
            </a:srgbClr>
          </a:solidFill>
          <a:ln w="571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Não esqueça de assinar </a:t>
            </a:r>
          </a:p>
          <a:p>
            <a:pPr algn="ctr">
              <a:defRPr/>
            </a:pPr>
            <a:r>
              <a:rPr lang="pt-BR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a Lista de Presença!</a:t>
            </a:r>
          </a:p>
        </p:txBody>
      </p:sp>
      <p:sp>
        <p:nvSpPr>
          <p:cNvPr id="3" name="Retângulo 2"/>
          <p:cNvSpPr/>
          <p:nvPr/>
        </p:nvSpPr>
        <p:spPr>
          <a:xfrm>
            <a:off x="2858932" y="1244601"/>
            <a:ext cx="597180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Agradecemos a </a:t>
            </a:r>
          </a:p>
          <a:p>
            <a:pPr algn="ctr"/>
            <a:r>
              <a:rPr lang="pt-B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sua presença!</a:t>
            </a:r>
          </a:p>
        </p:txBody>
      </p:sp>
    </p:spTree>
    <p:extLst>
      <p:ext uri="{BB962C8B-B14F-4D97-AF65-F5344CB8AC3E}">
        <p14:creationId xmlns:p14="http://schemas.microsoft.com/office/powerpoint/2010/main" val="291646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BAF32E5-FA4A-4BDE-9485-6261241256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579847" y="1419920"/>
            <a:ext cx="9446382" cy="4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dirty="0">
                <a:latin typeface="Century Gothic" panose="020B0502020202020204" pitchFamily="34" charset="0"/>
              </a:rPr>
              <a:t>§ 4º Até o final dos meses de maio, setembro, </a:t>
            </a:r>
            <a:r>
              <a:rPr lang="pt-BR" b="1" dirty="0">
                <a:latin typeface="Century Gothic" panose="020B0502020202020204" pitchFamily="34" charset="0"/>
              </a:rPr>
              <a:t>fevereiro</a:t>
            </a:r>
            <a:r>
              <a:rPr lang="pt-BR" dirty="0">
                <a:latin typeface="Century Gothic" panose="020B0502020202020204" pitchFamily="34" charset="0"/>
              </a:rPr>
              <a:t>, o Poder Executivo demonstrará e avaliará o cumprimento das metas fiscais de cada quadrimestre, em audiência pública na Casa Legislativa Municipal...”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pt-BR" sz="2000" dirty="0">
              <a:latin typeface="Century Gothic" panose="020B0502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Referência: Janeiro a Dezembro/2024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88C9332B-0196-4BEA-6D09-38970E65DEFC}"/>
              </a:ext>
            </a:extLst>
          </p:cNvPr>
          <p:cNvSpPr txBox="1"/>
          <p:nvPr/>
        </p:nvSpPr>
        <p:spPr>
          <a:xfrm>
            <a:off x="2476871" y="626438"/>
            <a:ext cx="6629399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29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Parágrafo 4º do Artigo 9º da LRF</a:t>
            </a:r>
          </a:p>
        </p:txBody>
      </p:sp>
    </p:spTree>
    <p:extLst>
      <p:ext uri="{BB962C8B-B14F-4D97-AF65-F5344CB8AC3E}">
        <p14:creationId xmlns:p14="http://schemas.microsoft.com/office/powerpoint/2010/main" val="4187561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C7727E8-7904-4023-B2D3-BC153DAF05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645180" y="1098569"/>
            <a:ext cx="8459787" cy="4231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Execução Orçamentária;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Saúde (15%);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de Recursos em Educação (25%);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Aplicação dos Recursos do FUNDEB (70%);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Receita Corrente Líquida 12 meses – RCL;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Despesas com Pessoal</a:t>
            </a:r>
            <a:r>
              <a:rPr lang="pt-BR" altLang="pt-BR" sz="2700" dirty="0">
                <a:latin typeface="Century Gothic" panose="020B0502020202020204" pitchFamily="34" charset="0"/>
              </a:rPr>
              <a:t> (60%);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altLang="pt-BR" sz="2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Prestação Contas LC 141/2012 – Saúde;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2FCE456-9112-9F10-7804-170B149C14BB}"/>
              </a:ext>
            </a:extLst>
          </p:cNvPr>
          <p:cNvSpPr txBox="1"/>
          <p:nvPr/>
        </p:nvSpPr>
        <p:spPr>
          <a:xfrm>
            <a:off x="2328168" y="549490"/>
            <a:ext cx="609452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Temas a serem apresentados:</a:t>
            </a:r>
            <a:endParaRPr lang="pt-BR" sz="2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7760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34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DCB9DA9-3A3B-46B4-8695-0B5F13531F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B7C5FD32-F583-92F4-1081-D0F79700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098" y="261258"/>
            <a:ext cx="5808939" cy="772886"/>
          </a:xfrm>
          <a:prstGeom prst="bevel">
            <a:avLst>
              <a:gd name="adj" fmla="val 14454"/>
            </a:avLst>
          </a:prstGeom>
          <a:noFill/>
          <a:ln w="28575">
            <a:noFill/>
          </a:ln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3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Tahoma" pitchFamily="34" charset="0"/>
              </a:rPr>
              <a:t>Execução Orçamentária</a:t>
            </a:r>
          </a:p>
        </p:txBody>
      </p:sp>
      <p:graphicFrame>
        <p:nvGraphicFramePr>
          <p:cNvPr id="11" name="Espaço Reservado para Conteúdo 3">
            <a:extLst>
              <a:ext uri="{FF2B5EF4-FFF2-40B4-BE49-F238E27FC236}">
                <a16:creationId xmlns:a16="http://schemas.microsoft.com/office/drawing/2014/main" id="{93ED5B53-9A09-7D86-6242-1A6B868FE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073933"/>
              </p:ext>
            </p:extLst>
          </p:nvPr>
        </p:nvGraphicFramePr>
        <p:xfrm>
          <a:off x="1420428" y="1937655"/>
          <a:ext cx="9623557" cy="394824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1875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48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8807">
                  <a:extLst>
                    <a:ext uri="{9D8B030D-6E8A-4147-A177-3AD203B41FA5}">
                      <a16:colId xmlns:a16="http://schemas.microsoft.com/office/drawing/2014/main" val="697421390"/>
                    </a:ext>
                  </a:extLst>
                </a:gridCol>
              </a:tblGrid>
              <a:tr h="987060">
                <a:tc gridSpan="2"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Previsão / Autorização</a:t>
                      </a:r>
                    </a:p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Anual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Previsão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Execução 3º Quadrimestre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baseline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47.751.448,17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7060">
                <a:tc>
                  <a:txBody>
                    <a:bodyPr/>
                    <a:lstStyle/>
                    <a:p>
                      <a:r>
                        <a:rPr lang="pt-BR" sz="24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37.415.000,00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u="none" strike="noStrike" kern="1200" dirty="0">
                          <a:ln>
                            <a:solidFill>
                              <a:schemeClr val="tx2">
                                <a:lumMod val="7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42.008.140,22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06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Superávit Orçamentário</a:t>
                      </a:r>
                      <a:endParaRPr lang="pt-BR" sz="2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5.743.307,95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2884714" y="1240971"/>
            <a:ext cx="62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Considerando a diferença entre receitas e despesas liquidadas</a:t>
            </a:r>
          </a:p>
        </p:txBody>
      </p:sp>
    </p:spTree>
    <p:extLst>
      <p:ext uri="{BB962C8B-B14F-4D97-AF65-F5344CB8AC3E}">
        <p14:creationId xmlns:p14="http://schemas.microsoft.com/office/powerpoint/2010/main" val="2886791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73C31CB-E1A4-4C73-A423-8EBB5D661B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C43AFE3-672F-A3B4-A171-6A8F04BBD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764936"/>
              </p:ext>
            </p:extLst>
          </p:nvPr>
        </p:nvGraphicFramePr>
        <p:xfrm>
          <a:off x="1216241" y="256218"/>
          <a:ext cx="9231265" cy="556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02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86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8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Receita por Origem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Arrecadação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7D0D3D3-AA96-4840-8D06-DF2732B40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07719"/>
              </p:ext>
            </p:extLst>
          </p:nvPr>
        </p:nvGraphicFramePr>
        <p:xfrm>
          <a:off x="1202267" y="827850"/>
          <a:ext cx="9262533" cy="5502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25066">
                  <a:extLst>
                    <a:ext uri="{9D8B030D-6E8A-4147-A177-3AD203B41FA5}">
                      <a16:colId xmlns:a16="http://schemas.microsoft.com/office/drawing/2014/main" val="3198205163"/>
                    </a:ext>
                  </a:extLst>
                </a:gridCol>
                <a:gridCol w="3437467">
                  <a:extLst>
                    <a:ext uri="{9D8B030D-6E8A-4147-A177-3AD203B41FA5}">
                      <a16:colId xmlns:a16="http://schemas.microsoft.com/office/drawing/2014/main" val="2509722663"/>
                    </a:ext>
                  </a:extLst>
                </a:gridCol>
              </a:tblGrid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Receita Tributária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3.750.493,90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872241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Receita de Contribuições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278.150,23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064371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Receita Patrimonial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902.590,01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99672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Receita Agropecuária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374.665,05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55059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Receita de Serviços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823.616,07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10573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Transferências Correntes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37.084.645,09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449699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Outras Receitas Correntes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>
                          <a:effectLst/>
                          <a:latin typeface="Century Gothic" panose="020B0502020202020204" pitchFamily="34" charset="0"/>
                        </a:rPr>
                        <a:t>450.387,82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18725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dirty="0">
                          <a:latin typeface="Century Gothic" panose="020B0502020202020204" pitchFamily="34" charset="0"/>
                        </a:rPr>
                        <a:t>Receita Corrente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effectLst/>
                          <a:latin typeface="Century Gothic" panose="020B0502020202020204" pitchFamily="34" charset="0"/>
                        </a:rPr>
                        <a:t>43.664.548,17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710621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Operações de Crédito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030386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Alienação de Bens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290.500,00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3968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Amortização Empréstimos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027477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dirty="0">
                          <a:latin typeface="Century Gothic" panose="020B0502020202020204" pitchFamily="34" charset="0"/>
                        </a:rPr>
                        <a:t>Transferências de Capital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3.796.400,00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197143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>
                          <a:latin typeface="Century Gothic" panose="020B0502020202020204" pitchFamily="34" charset="0"/>
                        </a:rPr>
                        <a:t>Outras Receitas de Capital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83186"/>
                  </a:ext>
                </a:extLst>
              </a:tr>
              <a:tr h="36217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dirty="0">
                          <a:latin typeface="Century Gothic" panose="020B0502020202020204" pitchFamily="34" charset="0"/>
                        </a:rPr>
                        <a:t>Receita de Capital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effectLst/>
                          <a:latin typeface="Century Gothic" panose="020B0502020202020204" pitchFamily="34" charset="0"/>
                        </a:rPr>
                        <a:t>4.086.900,00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5520"/>
                  </a:ext>
                </a:extLst>
              </a:tr>
              <a:tr h="432105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dirty="0">
                          <a:latin typeface="Century Gothic" panose="020B0502020202020204" pitchFamily="34" charset="0"/>
                        </a:rPr>
                        <a:t>Total da Receita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b="1" i="0" u="none" strike="noStrike" dirty="0">
                          <a:effectLst/>
                          <a:latin typeface="Century Gothic" panose="020B0502020202020204" pitchFamily="34" charset="0"/>
                        </a:rPr>
                        <a:t>47.751.448,17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756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578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9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D835765-1842-4B2A-B5FF-7D3803B6D8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382788"/>
              </p:ext>
            </p:extLst>
          </p:nvPr>
        </p:nvGraphicFramePr>
        <p:xfrm>
          <a:off x="1793289" y="632212"/>
          <a:ext cx="7701028" cy="5112569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527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73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3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Receita Arrecada em Exercícios Anteriores</a:t>
                      </a:r>
                      <a:endParaRPr lang="pt-BR" sz="28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Exercício </a:t>
                      </a:r>
                      <a:endParaRPr lang="pt-BR" sz="2800" b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Valores (R$)-</a:t>
                      </a:r>
                      <a:r>
                        <a:rPr lang="pt-BR" sz="2800" dirty="0">
                          <a:effectLst/>
                          <a:latin typeface="Century Gothic" panose="020B0502020202020204" pitchFamily="34" charset="0"/>
                        </a:rPr>
                        <a:t>(% de aumento) </a:t>
                      </a:r>
                      <a:r>
                        <a:rPr lang="pt-BR" sz="28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pt-BR" sz="28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26.543.516,28 (14,71)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2021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29.501.104,16 (11,14)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43.106.019,56 (46,12)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40.943.416,45 </a:t>
                      </a: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(5,02)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pt-BR" sz="2800" b="1" kern="120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  <a:endParaRPr lang="pt-BR" sz="28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47.751.448,17 (16,63)</a:t>
                      </a:r>
                      <a:r>
                        <a:rPr lang="pt-BR" sz="28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0" marR="63500" marT="12700" marB="127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12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5E55B121-F60F-4291-8315-D0DA0A986C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1400" y="5776548"/>
            <a:ext cx="885472" cy="928434"/>
          </a:xfrm>
          <a:prstGeom prst="rect">
            <a:avLst/>
          </a:prstGeom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90BDDB7-94F7-BBEB-EACC-72369E322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12762"/>
              </p:ext>
            </p:extLst>
          </p:nvPr>
        </p:nvGraphicFramePr>
        <p:xfrm>
          <a:off x="518747" y="141537"/>
          <a:ext cx="10454729" cy="662204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8864758">
                  <a:extLst>
                    <a:ext uri="{9D8B030D-6E8A-4147-A177-3AD203B41FA5}">
                      <a16:colId xmlns:a16="http://schemas.microsoft.com/office/drawing/2014/main" val="2933433972"/>
                    </a:ext>
                  </a:extLst>
                </a:gridCol>
                <a:gridCol w="1589971">
                  <a:extLst>
                    <a:ext uri="{9D8B030D-6E8A-4147-A177-3AD203B41FA5}">
                      <a16:colId xmlns:a16="http://schemas.microsoft.com/office/drawing/2014/main" val="2972592598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</a:rPr>
                        <a:t>Receitas de Convênios e Emendas Parlamentares / Investimentos</a:t>
                      </a:r>
                      <a:endParaRPr lang="pt-BR" sz="1800" b="1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246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TEV – SCC – Portaria SEF nº 356/2023 – Infraestrutura Esportiva S. Pedro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0425647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Convênio Estadual </a:t>
                      </a: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2023TR001044</a:t>
                      </a: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Revitalização Avenida Cerro Largo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645194830"/>
                  </a:ext>
                </a:extLst>
              </a:tr>
              <a:tr h="5740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0559/2023 – SED – Coronel </a:t>
                      </a:r>
                      <a:r>
                        <a:rPr lang="pt-BR" sz="1800" b="0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Onir</a:t>
                      </a: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Mocellin (Apoio financeiro para melhorias no Parque Infantil São Pedro) 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278740210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2117/2024 – SIE – Maurício </a:t>
                      </a:r>
                      <a:r>
                        <a:rPr lang="pt-BR" sz="1800" b="0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Eskudlark</a:t>
                      </a: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(pavimentação)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248047102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1906/2024 – SIE – Marcos Vieira (pavimentação)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04419691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1906/2024 – SIE – Altair Silva (pavimentação)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47625954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Emenda 1201/2024 – </a:t>
                      </a:r>
                      <a:r>
                        <a:rPr lang="pt-BR" sz="1800" b="0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F.Social</a:t>
                      </a: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Nilso Berlanda (Centro Esportivo Pitangueira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41330513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Convênio Estadual 2022TR000379 – Asfalto da Fronteira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1.500.000,00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61536441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Convênio Federal </a:t>
                      </a: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102004/2010 – Ação Judicial/Pavimentação</a:t>
                      </a:r>
                      <a:endParaRPr lang="pt-BR" sz="1800" b="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196.400,00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15558156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Emenda 2375/2024 – SIE – Oscar </a:t>
                      </a:r>
                      <a:r>
                        <a:rPr lang="pt-BR" sz="1800" b="0" kern="1200" dirty="0" err="1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Gutz</a:t>
                      </a: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 (pavimentação)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150.000,00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103712519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Emenda 0604/2024 – SED – Pe. Pedro Baldissera (Ampliação Bom Conselho)</a:t>
                      </a: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3863033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Emenda Federal / Daniela Reinehr – Infraestrutura Urbana</a:t>
                      </a:r>
                      <a:endParaRPr lang="pt-BR" sz="1800" b="0" dirty="0">
                        <a:latin typeface="Century Gothic" panose="020B0502020202020204" pitchFamily="34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cs typeface="Times New Roman" panose="02020603050405020304" pitchFamily="18" charset="0"/>
                        </a:rPr>
                        <a:t>100.000,00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366135157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Emenda Federal / Júlia Zanatta – Infraestrutura Urbana</a:t>
                      </a:r>
                      <a:endParaRPr lang="pt-BR" sz="1800" b="0" dirty="0">
                        <a:latin typeface="Century Gothic" panose="020B0502020202020204" pitchFamily="34" charset="0"/>
                      </a:endParaRPr>
                    </a:p>
                  </a:txBody>
                  <a:tcPr marL="63500" marR="63500" marT="12700" marB="12700"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Times New Roman" panose="02020603050405020304" pitchFamily="18" charset="0"/>
                        </a:rPr>
                        <a:t>300.000,00</a:t>
                      </a:r>
                    </a:p>
                  </a:txBody>
                  <a:tcPr marL="63500" marR="63500" marT="12700" marB="12700" anchor="ctr"/>
                </a:tc>
                <a:extLst>
                  <a:ext uri="{0D108BD9-81ED-4DB2-BD59-A6C34878D82A}">
                    <a16:rowId xmlns:a16="http://schemas.microsoft.com/office/drawing/2014/main" val="67178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541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A741F5B-2B2D-427A-B43B-1A83C1DB90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3D75855C-7C73-4FC9-A28A-81830BF939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229" y="5545123"/>
            <a:ext cx="1060643" cy="1203819"/>
          </a:xfrm>
          <a:prstGeom prst="rect">
            <a:avLst/>
          </a:prstGeom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558924"/>
              </p:ext>
            </p:extLst>
          </p:nvPr>
        </p:nvGraphicFramePr>
        <p:xfrm>
          <a:off x="1890346" y="756138"/>
          <a:ext cx="8695591" cy="50119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4788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3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602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Despesas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615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Correntes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34.655.827,65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82,50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02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Pessoal e Encargos Sociais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16.299.267,84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38,80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02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615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18.356.559,81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43,70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02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7.352.312,57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022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7.352.312,57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615">
                <a:tc>
                  <a:txBody>
                    <a:bodyPr/>
                    <a:lstStyle/>
                    <a:p>
                      <a:pPr algn="l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Amortização da Dívida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1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022">
                <a:tc>
                  <a:txBody>
                    <a:bodyPr/>
                    <a:lstStyle/>
                    <a:p>
                      <a:pPr algn="ct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Total das Despesas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42.008.140,22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0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48D522B-A487-B584-CEA6-AB46E2D69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890692"/>
              </p:ext>
            </p:extLst>
          </p:nvPr>
        </p:nvGraphicFramePr>
        <p:xfrm>
          <a:off x="712177" y="169333"/>
          <a:ext cx="10876085" cy="65216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53282">
                  <a:extLst>
                    <a:ext uri="{9D8B030D-6E8A-4147-A177-3AD203B41FA5}">
                      <a16:colId xmlns:a16="http://schemas.microsoft.com/office/drawing/2014/main" val="806883599"/>
                    </a:ext>
                  </a:extLst>
                </a:gridCol>
                <a:gridCol w="3625361">
                  <a:extLst>
                    <a:ext uri="{9D8B030D-6E8A-4147-A177-3AD203B41FA5}">
                      <a16:colId xmlns:a16="http://schemas.microsoft.com/office/drawing/2014/main" val="3627778002"/>
                    </a:ext>
                  </a:extLst>
                </a:gridCol>
                <a:gridCol w="2697442">
                  <a:extLst>
                    <a:ext uri="{9D8B030D-6E8A-4147-A177-3AD203B41FA5}">
                      <a16:colId xmlns:a16="http://schemas.microsoft.com/office/drawing/2014/main" val="3072915486"/>
                    </a:ext>
                  </a:extLst>
                </a:gridCol>
              </a:tblGrid>
              <a:tr h="42712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DESPESAS LIQUIDADAS NO PERÍODO POR FUNÇÃO DE GOVERNO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732872"/>
                  </a:ext>
                </a:extLst>
              </a:tr>
              <a:tr h="372011">
                <a:tc>
                  <a:txBody>
                    <a:bodyPr/>
                    <a:lstStyle/>
                    <a:p>
                      <a:pPr algn="r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Função de Governo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Executado (R$)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% S/TOTAL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2936627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01 – Legislativa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699.424,20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Century Gothic" panose="020B0502020202020204" pitchFamily="34" charset="0"/>
                        </a:rPr>
                        <a:t>1,66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000488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04 – Administração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3.617.078,50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8,61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3660250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06 – Segurança Pública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Century Gothic" panose="020B0502020202020204" pitchFamily="34" charset="0"/>
                        </a:rPr>
                        <a:t>158.647,45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690940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08 – Assistência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1.843.052,51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4,39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965088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>
                          <a:latin typeface="Century Gothic" panose="020B0502020202020204" pitchFamily="34" charset="0"/>
                        </a:rPr>
                        <a:t>10 – Saúde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9.875.612,32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23,51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3387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12 – Educação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Century Gothic" panose="020B0502020202020204" pitchFamily="34" charset="0"/>
                        </a:rPr>
                        <a:t>9.114.685,61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21,70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7616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>
                          <a:latin typeface="Century Gothic" panose="020B0502020202020204" pitchFamily="34" charset="0"/>
                        </a:rPr>
                        <a:t>13 – 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1.546.325,45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3,68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6866120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15 – Urbanismo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Century Gothic" panose="020B0502020202020204" pitchFamily="34" charset="0"/>
                        </a:rPr>
                        <a:t>4.842.388,04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11,53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97652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16 - Habitação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effectLst/>
                          <a:latin typeface="Century Gothic" panose="020B0502020202020204" pitchFamily="34" charset="0"/>
                        </a:rPr>
                        <a:t>140,00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16745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17 – Saneamento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1.517.596,78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3,61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02373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18 - Gestão Ambiental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68.544,32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7084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>
                          <a:latin typeface="Century Gothic" panose="020B0502020202020204" pitchFamily="34" charset="0"/>
                        </a:rPr>
                        <a:t>20 – Agricultura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1.831.860,79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4,36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73539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22 – Indústria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156.083,67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76594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23- Comércio e Serviços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46.747,65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602435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25 – Energia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239.330,48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0,57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503804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26 – Transporte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4.928.695,36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11,73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0726526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l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27 – Desporto e Lazer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1.521.927,09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effectLst/>
                          <a:latin typeface="Century Gothic" panose="020B0502020202020204" pitchFamily="34" charset="0"/>
                        </a:rPr>
                        <a:t>3,62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1763256"/>
                  </a:ext>
                </a:extLst>
              </a:tr>
              <a:tr h="317915">
                <a:tc>
                  <a:txBody>
                    <a:bodyPr/>
                    <a:lstStyle/>
                    <a:p>
                      <a:pPr algn="ctr" fontAlgn="b"/>
                      <a:r>
                        <a:rPr lang="pt-BR" dirty="0">
                          <a:latin typeface="Century Gothic" panose="020B0502020202020204" pitchFamily="34" charset="0"/>
                        </a:rPr>
                        <a:t>Despesa 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Century Gothic" panose="020B0502020202020204" pitchFamily="34" charset="0"/>
                        </a:rPr>
                        <a:t>42.008.140,22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effectLst/>
                          <a:latin typeface="Century Gothic" panose="020B0502020202020204" pitchFamily="34" charset="0"/>
                        </a:rPr>
                        <a:t>100,00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7515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369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12503</TotalTime>
  <Words>839</Words>
  <Application>Microsoft Office PowerPoint</Application>
  <PresentationFormat>Widescreen</PresentationFormat>
  <Paragraphs>282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Symbol</vt:lpstr>
      <vt:lpstr>Tema do Office</vt:lpstr>
      <vt:lpstr>Prestação de Contas  3º Quadrimestre 2024</vt:lpstr>
      <vt:lpstr>Apresentação do PowerPoint</vt:lpstr>
      <vt:lpstr>Apresentação do PowerPoint</vt:lpstr>
      <vt:lpstr>Execução Orçamentária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Pref. Mun.Tunápolis</dc:creator>
  <cp:lastModifiedBy>Janete Rempel Bieger</cp:lastModifiedBy>
  <cp:revision>245</cp:revision>
  <cp:lastPrinted>2025-02-26T16:27:04Z</cp:lastPrinted>
  <dcterms:created xsi:type="dcterms:W3CDTF">2022-01-19T14:06:16Z</dcterms:created>
  <dcterms:modified xsi:type="dcterms:W3CDTF">2025-02-26T19:28:46Z</dcterms:modified>
</cp:coreProperties>
</file>