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1" r:id="rId6"/>
    <p:sldId id="276" r:id="rId7"/>
    <p:sldId id="263" r:id="rId8"/>
    <p:sldId id="277" r:id="rId9"/>
    <p:sldId id="265" r:id="rId10"/>
    <p:sldId id="266" r:id="rId11"/>
    <p:sldId id="267" r:id="rId12"/>
    <p:sldId id="274" r:id="rId13"/>
    <p:sldId id="269" r:id="rId14"/>
    <p:sldId id="271" r:id="rId15"/>
    <p:sldId id="272" r:id="rId16"/>
    <p:sldId id="275" r:id="rId17"/>
  </p:sldIdLst>
  <p:sldSz cx="12192000" cy="6858000"/>
  <p:notesSz cx="6797675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t-BR"/>
              <a:t>Comparativo Receitas e Despesas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217020236696796"/>
          <c:y val="0.11404735940044559"/>
          <c:w val="0.84643934547244093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Despesas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ED1-4E94-BAFB-2A50B55420AA}"/>
              </c:ext>
            </c:extLst>
          </c:dPt>
          <c:cat>
            <c:numRef>
              <c:f>Plan1!$A$2:$A$6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Plan1!$B$2:$B$6</c:f>
              <c:numCache>
                <c:formatCode>#,##0.00</c:formatCode>
                <c:ptCount val="5"/>
                <c:pt idx="0">
                  <c:v>22232302.149999999</c:v>
                </c:pt>
                <c:pt idx="1">
                  <c:v>22633144.620000001</c:v>
                </c:pt>
                <c:pt idx="2">
                  <c:v>26854650.25</c:v>
                </c:pt>
                <c:pt idx="3">
                  <c:v>38489619.200000003</c:v>
                </c:pt>
                <c:pt idx="4">
                  <c:v>36755372.759999998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D-475C-AF05-31619CF23F4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Receitas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Plan1!$C$2:$C$6</c:f>
              <c:numCache>
                <c:formatCode>#,##0.00</c:formatCode>
                <c:ptCount val="5"/>
                <c:pt idx="0">
                  <c:v>23140246.399999999</c:v>
                </c:pt>
                <c:pt idx="1">
                  <c:v>26543516.280000001</c:v>
                </c:pt>
                <c:pt idx="2">
                  <c:v>29501104.16</c:v>
                </c:pt>
                <c:pt idx="3">
                  <c:v>43106019.560000002</c:v>
                </c:pt>
                <c:pt idx="4">
                  <c:v>40943416.450000003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D-475C-AF05-31619CF23F4E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56D-475C-AF05-31619CF23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576376"/>
        <c:axId val="251578728"/>
      </c:barChart>
      <c:catAx>
        <c:axId val="25157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51578728"/>
        <c:crosses val="autoZero"/>
        <c:auto val="1"/>
        <c:lblAlgn val="ctr"/>
        <c:lblOffset val="100"/>
        <c:noMultiLvlLbl val="0"/>
      </c:catAx>
      <c:valAx>
        <c:axId val="25157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5157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3977371328293262E-4"/>
          <c:y val="0.95203765058823508"/>
          <c:w val="0.3620395869822346"/>
          <c:h val="4.5630118842114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A448-BA14-4ECE-811F-7874FD43F8F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765F-1DC8-466F-814C-E45C1FE52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72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2ECA6-F201-44DE-9643-F2308ADEED7F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B28FF-1B13-4E9B-88A9-2077968272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1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4FC1-A154-462A-95DC-B2645CA9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9BBCD9-E750-4145-966B-DC7471EF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F4A2D-A19E-4B35-B12E-7B346904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59ACF-6C70-4B51-A4E9-3142B73E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F5E4C-5C7B-41F3-972F-D379ABC2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16C84-B02A-4885-99DE-BE4F48DD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6A8A33-F7E7-454D-A6F3-D1587F098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C6459-3D17-49F7-A6A8-778FD1C4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67FA6-F38D-455E-BD0A-DC4037FC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5B17A6-FE11-4259-98F7-7596BEB2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32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FDDBE2-3E30-4425-84FC-CFA61839F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AF04C-BF48-40D5-A67C-96EE88F9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373CA6-3960-4F24-9417-720E769F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EF7D4-20F5-4226-AD02-07CC58B0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43C9D-5ECF-4059-9CA3-BDDF2055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3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0DE8-54DA-41FD-A661-73D3B5E3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6F72A-6EA8-4A83-87C5-2EDFEFBB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2D58D5-FE02-4ED8-A061-2DFF049E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05A8D0-8393-4688-9D37-C1EFC6E1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9EFA81-1A53-43E7-B671-9311B9C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8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873DD-15AB-4BF4-894D-768FD064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A1E4E-DF44-473F-BFFD-B3B9CE87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A7601-2F33-4551-83D6-EE8779BD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E39B7-9C3D-4B76-BE77-E4CF443F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D17917-A61B-41E7-91E5-4D167499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D31DB-B5FA-42ED-BC0E-C56C1158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2D3E2-842A-4F07-8A92-B970DCF1B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94C993-44AC-440F-B547-86A0FC78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1ECEC6-997B-4CBE-BAC5-B0C8D162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7D720-7F8F-47C2-9A6E-D7577EB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DE0FB-0C91-4BAB-BFF4-34604DF9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7FAC8-099A-477C-B5D3-BBCFBB9E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BC8C77-A674-4D3B-93FA-F0B7B3DCF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04EE93-A1F5-41A5-A223-C19C6A123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8DC6EC-FCC2-45F9-AF0F-2EA931C28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13A2FF-046C-4855-9FDB-897F267E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774BC-5278-4FD7-BABD-ECEEB6A4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F961FA-4E54-4B58-A1C1-5D2521E1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EF8A88-D65A-46BE-B5DD-EA23A5AA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95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F519D-CC40-4E0C-8DCD-494292E3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8A4D24-7840-4094-8D07-9E660392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262962-B2BD-4CD3-AA28-72431EB9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160F77-0005-4A30-A90A-0971D06E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6409AE-4091-4308-BEB1-A581A83A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9036831-DE12-481C-8DAB-2C4E5B81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2FF335-967C-4926-8059-49DF2F9C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F972-4822-4612-BC09-E4F6EF0B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8F6F53-F35A-4A9A-9C37-804FDF38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9B055A-DDEA-4615-A365-A38652F6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93F635-E5E0-432B-A64B-04150574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910AB0-E6E6-45D8-AD93-3DDB4251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A497A0-112D-4681-8F3F-A0F89E48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3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4AC00-82FC-4673-8536-730AF4D8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740542-97B4-47FB-AFA0-F4BBA7425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6EF7B-CE3A-48E4-B104-5BB47A800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D170E-12E2-47FB-AA29-76C3FC5D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E3FD2-206C-4EB0-880B-653D074B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552D6-5CE5-4E24-A850-FAF1180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0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934418D-C796-4561-BF3F-D2ACF0C6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6633E4-F265-433B-BA9B-D6B3B4DC8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2A4EB1-7D29-48F1-B002-8D6419EBD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D62C-1975-4527-BBA3-6700E54D52F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45278-3016-4954-AD2E-1DB9E98F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07A2C3-8E94-4ABA-948C-B8503DEB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1050677-7E83-4843-9D8E-873941241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06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 txBox="1">
            <a:spLocks noGrp="1"/>
          </p:cNvSpPr>
          <p:nvPr>
            <p:ph type="ctrTitle"/>
          </p:nvPr>
        </p:nvSpPr>
        <p:spPr>
          <a:xfrm>
            <a:off x="4386263" y="3493327"/>
            <a:ext cx="6708775" cy="2805875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Prestação de Contas </a:t>
            </a:r>
          </a:p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3º Quadrimestre 2023</a:t>
            </a:r>
          </a:p>
        </p:txBody>
      </p:sp>
    </p:spTree>
    <p:extLst>
      <p:ext uri="{BB962C8B-B14F-4D97-AF65-F5344CB8AC3E}">
        <p14:creationId xmlns:p14="http://schemas.microsoft.com/office/powerpoint/2010/main" val="7199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3F7148D-0F4F-4C7B-A50F-5C1DFFBCDF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776689"/>
              </p:ext>
            </p:extLst>
          </p:nvPr>
        </p:nvGraphicFramePr>
        <p:xfrm>
          <a:off x="1052422" y="327805"/>
          <a:ext cx="9133457" cy="599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25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78"/>
            <a:ext cx="12192000" cy="6858000"/>
          </a:xfrm>
          <a:solidFill>
            <a:schemeClr val="bg2">
              <a:lumMod val="90000"/>
            </a:schemeClr>
          </a:solidFill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A81554E-45FC-BB6F-0222-F6478491C92E}"/>
              </a:ext>
            </a:extLst>
          </p:cNvPr>
          <p:cNvSpPr txBox="1">
            <a:spLocks/>
          </p:cNvSpPr>
          <p:nvPr/>
        </p:nvSpPr>
        <p:spPr>
          <a:xfrm>
            <a:off x="1547822" y="633140"/>
            <a:ext cx="8208962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Educação (25%)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7228"/>
              </p:ext>
            </p:extLst>
          </p:nvPr>
        </p:nvGraphicFramePr>
        <p:xfrm>
          <a:off x="1429305" y="1669001"/>
          <a:ext cx="9410329" cy="35688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0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8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489">
                <a:tc>
                  <a:txBody>
                    <a:bodyPr/>
                    <a:lstStyle/>
                    <a:p>
                      <a:pPr marL="0" marR="13595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4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922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pt-PT" sz="24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4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r>
                        <a:rPr lang="pt-PT" sz="24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p/</a:t>
                      </a:r>
                      <a:r>
                        <a:rPr lang="pt-PT" sz="2400" spc="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Efeito</a:t>
                      </a:r>
                      <a:r>
                        <a:rPr lang="pt-PT" sz="24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4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Cálculo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9.350.067,78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365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28,24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489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400" spc="-2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4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r>
                        <a:rPr lang="pt-PT" sz="24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  <a:r>
                        <a:rPr lang="pt-PT" sz="24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c/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Impostos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8.277.854,76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365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25,00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922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 acima</a:t>
                      </a:r>
                      <a:r>
                        <a:rPr lang="pt-PT" sz="24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lang="pt-PT" sz="24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r>
                        <a:rPr lang="pt-PT" sz="24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4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(25%)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1.072.213,02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365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3,24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70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88486"/>
              </p:ext>
            </p:extLst>
          </p:nvPr>
        </p:nvGraphicFramePr>
        <p:xfrm>
          <a:off x="1636692" y="1313894"/>
          <a:ext cx="8053387" cy="45321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76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Exercício Anterior (I)</a:t>
                      </a: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160.807,94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Receita do FUNDEB +</a:t>
                      </a:r>
                      <a:r>
                        <a:rPr lang="pt-BR" sz="2200" b="0" baseline="0" dirty="0">
                          <a:effectLst/>
                          <a:latin typeface="Century Gothic" panose="020B0502020202020204" pitchFamily="34" charset="0"/>
                        </a:rPr>
                        <a:t> Rendimentos</a:t>
                      </a: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(II)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3.338.874,24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Despesas Remuneração</a:t>
                      </a:r>
                      <a:r>
                        <a:rPr lang="pt-BR" sz="2200" b="1" baseline="0" dirty="0">
                          <a:effectLst/>
                          <a:latin typeface="Century Gothic" panose="020B0502020202020204" pitchFamily="34" charset="0"/>
                        </a:rPr>
                        <a:t> Magistério</a:t>
                      </a: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 (III)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3.090.778,86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Mínimo a ser Aplicado 70%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2.337.211,97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753.566,89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Percentual Aplicado = (III) *100 / (I+II) 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>
                          <a:effectLst/>
                          <a:latin typeface="Century Gothic" panose="020B0502020202020204" pitchFamily="34" charset="0"/>
                        </a:rPr>
                        <a:t>92,57% 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00DF8492-E985-F8A5-86DE-0C9759AC1561}"/>
              </a:ext>
            </a:extLst>
          </p:cNvPr>
          <p:cNvSpPr txBox="1">
            <a:spLocks/>
          </p:cNvSpPr>
          <p:nvPr/>
        </p:nvSpPr>
        <p:spPr>
          <a:xfrm>
            <a:off x="1636692" y="453212"/>
            <a:ext cx="781157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Recursos </a:t>
            </a:r>
            <a:r>
              <a:rPr lang="pt-BR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Fundeb</a:t>
            </a: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 (70%)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7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56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68647"/>
              </p:ext>
            </p:extLst>
          </p:nvPr>
        </p:nvGraphicFramePr>
        <p:xfrm>
          <a:off x="1513467" y="1307943"/>
          <a:ext cx="9041043" cy="45189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62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 Bruta de Impostos e Transferências (I)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31.933.904,90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por função / </a:t>
                      </a:r>
                      <a:r>
                        <a:rPr lang="pt-BR" sz="2100" b="0" dirty="0" err="1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sub-função</a:t>
                      </a: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 (II)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9.207.783,77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Deduções (III)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(2.506.166,13)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para efeito de cálculo (IV) = (II-III)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6.701.617,64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Mínimo a ser aplicado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4.799.085,74</a:t>
                      </a:r>
                      <a:endParaRPr lang="pt-BR" sz="2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1.991.617,72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Percentual aplicado = (IV) / (I) x 100 </a:t>
                      </a:r>
                      <a:endParaRPr lang="pt-BR" sz="21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20.99% </a:t>
                      </a:r>
                      <a:endParaRPr lang="pt-BR" sz="2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846034CC-FB42-AC18-9C66-D2025F2AB849}"/>
              </a:ext>
            </a:extLst>
          </p:cNvPr>
          <p:cNvSpPr txBox="1">
            <a:spLocks/>
          </p:cNvSpPr>
          <p:nvPr/>
        </p:nvSpPr>
        <p:spPr>
          <a:xfrm>
            <a:off x="1513468" y="515126"/>
            <a:ext cx="8018411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Ações e Serviços Públicos de Saúde (15%)</a:t>
            </a:r>
          </a:p>
        </p:txBody>
      </p:sp>
    </p:spTree>
    <p:extLst>
      <p:ext uri="{BB962C8B-B14F-4D97-AF65-F5344CB8AC3E}">
        <p14:creationId xmlns:p14="http://schemas.microsoft.com/office/powerpoint/2010/main" val="794349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25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29537"/>
              </p:ext>
            </p:extLst>
          </p:nvPr>
        </p:nvGraphicFramePr>
        <p:xfrm>
          <a:off x="1662113" y="1076327"/>
          <a:ext cx="7621588" cy="28082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2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Receita Corrente Líquida (RCL) em Exercícios Anteriores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22.610.344,18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24.113.835,19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27.866.068,45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34.909.443,31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36.385.886,18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67697"/>
              </p:ext>
            </p:extLst>
          </p:nvPr>
        </p:nvGraphicFramePr>
        <p:xfrm>
          <a:off x="1662113" y="3987800"/>
          <a:ext cx="7608888" cy="19605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9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até 3º Quadrimestre/2023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12 meses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36.385.886,18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Média por mês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Century Gothic" panose="020B0502020202020204" pitchFamily="34" charset="0"/>
                        </a:rPr>
                        <a:t>3.032.157,18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3E58906A-E6DE-0102-B005-9C1432E003DC}"/>
              </a:ext>
            </a:extLst>
          </p:cNvPr>
          <p:cNvSpPr txBox="1">
            <a:spLocks/>
          </p:cNvSpPr>
          <p:nvPr/>
        </p:nvSpPr>
        <p:spPr>
          <a:xfrm>
            <a:off x="1662113" y="297144"/>
            <a:ext cx="7559675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Receita Corrente Líquida – RCL</a:t>
            </a:r>
          </a:p>
        </p:txBody>
      </p:sp>
    </p:spTree>
    <p:extLst>
      <p:ext uri="{BB962C8B-B14F-4D97-AF65-F5344CB8AC3E}">
        <p14:creationId xmlns:p14="http://schemas.microsoft.com/office/powerpoint/2010/main" val="120647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184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678948"/>
              </p:ext>
            </p:extLst>
          </p:nvPr>
        </p:nvGraphicFramePr>
        <p:xfrm>
          <a:off x="1445146" y="1478604"/>
          <a:ext cx="9050999" cy="43185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9629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Despesas com Pessoal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Valor (R$)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Câmara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539.838,65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1,48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Prefeitura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16.161.702,15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44,42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Total da Despesa (12 meses)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16.701.540,80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45,90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40384083-D71E-5827-64FE-0098E1BA1977}"/>
              </a:ext>
            </a:extLst>
          </p:cNvPr>
          <p:cNvSpPr txBox="1">
            <a:spLocks/>
          </p:cNvSpPr>
          <p:nvPr/>
        </p:nvSpPr>
        <p:spPr>
          <a:xfrm>
            <a:off x="1873165" y="582713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Gastos com Pessoal</a:t>
            </a:r>
          </a:p>
        </p:txBody>
      </p:sp>
    </p:spTree>
    <p:extLst>
      <p:ext uri="{BB962C8B-B14F-4D97-AF65-F5344CB8AC3E}">
        <p14:creationId xmlns:p14="http://schemas.microsoft.com/office/powerpoint/2010/main" val="21449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435418" y="3859074"/>
            <a:ext cx="5036343" cy="783193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Não esqueça de assinar </a:t>
            </a:r>
          </a:p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Lista de Presença!</a:t>
            </a:r>
          </a:p>
        </p:txBody>
      </p:sp>
      <p:sp>
        <p:nvSpPr>
          <p:cNvPr id="3" name="Retângulo 2"/>
          <p:cNvSpPr/>
          <p:nvPr/>
        </p:nvSpPr>
        <p:spPr>
          <a:xfrm>
            <a:off x="2858932" y="1244601"/>
            <a:ext cx="59718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Agradecemos a 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sua presença!</a:t>
            </a:r>
          </a:p>
        </p:txBody>
      </p:sp>
    </p:spTree>
    <p:extLst>
      <p:ext uri="{BB962C8B-B14F-4D97-AF65-F5344CB8AC3E}">
        <p14:creationId xmlns:p14="http://schemas.microsoft.com/office/powerpoint/2010/main" val="291646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BAF32E5-FA4A-4BDE-9485-6261241256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579847" y="1419920"/>
            <a:ext cx="9446382" cy="4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dirty="0">
                <a:latin typeface="Century Gothic" panose="020B0502020202020204" pitchFamily="34" charset="0"/>
              </a:rPr>
              <a:t>§ 4º Até o final dos meses de maio,</a:t>
            </a:r>
            <a:r>
              <a:rPr lang="pt-BR" b="1" dirty="0">
                <a:latin typeface="Century Gothic" panose="020B0502020202020204" pitchFamily="34" charset="0"/>
              </a:rPr>
              <a:t> </a:t>
            </a:r>
            <a:r>
              <a:rPr lang="pt-BR" dirty="0">
                <a:latin typeface="Century Gothic" panose="020B0502020202020204" pitchFamily="34" charset="0"/>
              </a:rPr>
              <a:t>setembro,</a:t>
            </a:r>
            <a:r>
              <a:rPr lang="pt-BR" b="1" dirty="0">
                <a:latin typeface="Century Gothic" panose="020B0502020202020204" pitchFamily="34" charset="0"/>
              </a:rPr>
              <a:t> fevereiro,</a:t>
            </a:r>
            <a:r>
              <a:rPr lang="pt-BR" dirty="0">
                <a:latin typeface="Century Gothic" panose="020B0502020202020204" pitchFamily="34" charset="0"/>
              </a:rPr>
              <a:t> o Poder Executivo demonstrará e avaliará o cumprimento das metas fiscais de cada quadrimestre, em audiência pública na Casa Legislativa Municipal...”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Referência: Janeiro Dezembro/2023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C9332B-0196-4BEA-6D09-38970E65DEFC}"/>
              </a:ext>
            </a:extLst>
          </p:cNvPr>
          <p:cNvSpPr txBox="1"/>
          <p:nvPr/>
        </p:nvSpPr>
        <p:spPr>
          <a:xfrm>
            <a:off x="2476871" y="626438"/>
            <a:ext cx="6629399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Parágrafo 4º do Artigo 9º da LRF</a:t>
            </a:r>
          </a:p>
        </p:txBody>
      </p:sp>
    </p:spTree>
    <p:extLst>
      <p:ext uri="{BB962C8B-B14F-4D97-AF65-F5344CB8AC3E}">
        <p14:creationId xmlns:p14="http://schemas.microsoft.com/office/powerpoint/2010/main" val="418756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7727E8-7904-4023-B2D3-BC153DAF05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45180" y="1098569"/>
            <a:ext cx="8459787" cy="4231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Execução Orçamentária;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Saúde (15%);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Educação (25%);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dos Recursos do FUNDEB (70%);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Receita Corrente Líquida 12 meses – RCL;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Despesas com Pessoal</a:t>
            </a:r>
            <a:r>
              <a:rPr lang="pt-BR" altLang="pt-BR" sz="2700" dirty="0">
                <a:latin typeface="Century Gothic" panose="020B0502020202020204" pitchFamily="34" charset="0"/>
              </a:rPr>
              <a:t> (60%);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Prestação Contas LC 141/2012 – Saúde;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2FCE456-9112-9F10-7804-170B149C14BB}"/>
              </a:ext>
            </a:extLst>
          </p:cNvPr>
          <p:cNvSpPr txBox="1"/>
          <p:nvPr/>
        </p:nvSpPr>
        <p:spPr>
          <a:xfrm>
            <a:off x="2328168" y="549490"/>
            <a:ext cx="609452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Temas a serem apresentados: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7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CB9DA9-3A3B-46B4-8695-0B5F13531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7C5FD32-F583-92F4-1081-D0F79700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098" y="261258"/>
            <a:ext cx="5808939" cy="772886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Execução Orçamentária</a:t>
            </a:r>
          </a:p>
        </p:txBody>
      </p:sp>
      <p:graphicFrame>
        <p:nvGraphicFramePr>
          <p:cNvPr id="11" name="Espaço Reservado para Conteúdo 3">
            <a:extLst>
              <a:ext uri="{FF2B5EF4-FFF2-40B4-BE49-F238E27FC236}">
                <a16:creationId xmlns:a16="http://schemas.microsoft.com/office/drawing/2014/main" id="{93ED5B53-9A09-7D86-6242-1A6B868FE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09113"/>
              </p:ext>
            </p:extLst>
          </p:nvPr>
        </p:nvGraphicFramePr>
        <p:xfrm>
          <a:off x="1420428" y="1937655"/>
          <a:ext cx="9623557" cy="394824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7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807">
                  <a:extLst>
                    <a:ext uri="{9D8B030D-6E8A-4147-A177-3AD203B41FA5}">
                      <a16:colId xmlns:a16="http://schemas.microsoft.com/office/drawing/2014/main" val="697421390"/>
                    </a:ext>
                  </a:extLst>
                </a:gridCol>
              </a:tblGrid>
              <a:tr h="98706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Previsão / Autorização</a:t>
                      </a:r>
                    </a:p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Anual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Previsão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Execução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34.213.852,00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34.213.852,00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40.943.416,45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34.213.852,00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34.213.852,00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36.755,-.372,76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06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Superávit Orçamentário</a:t>
                      </a:r>
                      <a:endParaRPr lang="pt-BR" sz="2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4.188.043,69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884714" y="1240971"/>
            <a:ext cx="62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Considerando a diferença entre receitas e despesas liquidadas</a:t>
            </a:r>
          </a:p>
        </p:txBody>
      </p:sp>
    </p:spTree>
    <p:extLst>
      <p:ext uri="{BB962C8B-B14F-4D97-AF65-F5344CB8AC3E}">
        <p14:creationId xmlns:p14="http://schemas.microsoft.com/office/powerpoint/2010/main" val="288679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D835765-1842-4B2A-B5FF-7D3803B6D8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965554"/>
              </p:ext>
            </p:extLst>
          </p:nvPr>
        </p:nvGraphicFramePr>
        <p:xfrm>
          <a:off x="1793289" y="632212"/>
          <a:ext cx="7701028" cy="534384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27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 Arrecadada em Exercícios Anteriores</a:t>
                      </a:r>
                      <a:endParaRPr lang="pt-BR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Valores (R$)-</a:t>
                      </a:r>
                      <a:r>
                        <a:rPr lang="pt-BR" sz="2800" dirty="0">
                          <a:effectLst/>
                          <a:latin typeface="Century Gothic" panose="020B0502020202020204" pitchFamily="34" charset="0"/>
                        </a:rPr>
                        <a:t>(% de aumento) </a:t>
                      </a: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pt-BR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23.140.246,40 (1,82)</a:t>
                      </a:r>
                      <a:endParaRPr lang="pt-BR" sz="2800" b="0" i="0" u="none" strike="noStrike" kern="1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26.543.516,28 (14,71)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29.501.104,16 (11,14)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43.106.019,56 (46,12)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40.943.416,45 </a:t>
                      </a: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(5,02)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5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3AD60-DB6A-4840-09F0-4F49580F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6B89BA0-19C3-8FC2-8082-1B2C9B318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89857"/>
              </p:ext>
            </p:extLst>
          </p:nvPr>
        </p:nvGraphicFramePr>
        <p:xfrm>
          <a:off x="838200" y="457200"/>
          <a:ext cx="10515598" cy="621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9401">
                  <a:extLst>
                    <a:ext uri="{9D8B030D-6E8A-4147-A177-3AD203B41FA5}">
                      <a16:colId xmlns:a16="http://schemas.microsoft.com/office/drawing/2014/main" val="1523273052"/>
                    </a:ext>
                  </a:extLst>
                </a:gridCol>
                <a:gridCol w="3756197">
                  <a:extLst>
                    <a:ext uri="{9D8B030D-6E8A-4147-A177-3AD203B41FA5}">
                      <a16:colId xmlns:a16="http://schemas.microsoft.com/office/drawing/2014/main" val="3099049585"/>
                    </a:ext>
                  </a:extLst>
                </a:gridCol>
              </a:tblGrid>
              <a:tr h="39547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por Origem</a:t>
                      </a:r>
                      <a:endParaRPr lang="pt-BR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Arrecadação</a:t>
                      </a:r>
                      <a:endParaRPr lang="pt-BR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9834813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Tributária</a:t>
                      </a:r>
                      <a:endParaRPr lang="pt-BR" sz="2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3.034.135,56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639126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de Contribuições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246.705,68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2813349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Patrimonial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927.632,53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4662591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Agropecuária</a:t>
                      </a:r>
                      <a:endParaRPr lang="pt-BR" sz="2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369.385,17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87002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de Serviços</a:t>
                      </a:r>
                      <a:endParaRPr lang="pt-BR" sz="2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811.771,71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8018917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Transferências Correntes</a:t>
                      </a:r>
                      <a:endParaRPr lang="pt-BR" sz="2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31.477.043,12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593065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Outras Receitas Correntes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203.108,41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4011558"/>
                  </a:ext>
                </a:extLst>
              </a:tr>
              <a:tr h="39547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Corrente</a:t>
                      </a:r>
                      <a:endParaRPr lang="pt-BR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effectLst/>
                          <a:latin typeface="Arial" panose="020B0604020202020204" pitchFamily="34" charset="0"/>
                        </a:rPr>
                        <a:t>37.069.782,18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89873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Operações de Crédito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824956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Alienação de Bens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371.600,00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9105156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Amortização Empréstimos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4994807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Transferências de Capital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Arial" panose="020B0604020202020204" pitchFamily="34" charset="0"/>
                        </a:rPr>
                        <a:t>3.502.034,27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316751"/>
                  </a:ext>
                </a:extLst>
              </a:tr>
              <a:tr h="3766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Outras Receitas de Capital</a:t>
                      </a:r>
                      <a:endParaRPr lang="pt-BR" sz="2400" b="0" i="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057456"/>
                  </a:ext>
                </a:extLst>
              </a:tr>
              <a:tr h="39547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Receita de Capital</a:t>
                      </a:r>
                      <a:endParaRPr lang="pt-BR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effectLst/>
                          <a:latin typeface="Arial" panose="020B0604020202020204" pitchFamily="34" charset="0"/>
                        </a:rPr>
                        <a:t>3.873.634,27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569717"/>
                  </a:ext>
                </a:extLst>
              </a:tr>
              <a:tr h="50846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da Receita </a:t>
                      </a:r>
                      <a:endParaRPr lang="pt-BR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effectLst/>
                          <a:latin typeface="Arial" panose="020B0604020202020204" pitchFamily="34" charset="0"/>
                        </a:rPr>
                        <a:t>40.943.416,45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19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3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D75855C-7C73-4FC9-A28A-81830BF939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68343"/>
              </p:ext>
            </p:extLst>
          </p:nvPr>
        </p:nvGraphicFramePr>
        <p:xfrm>
          <a:off x="2057400" y="674704"/>
          <a:ext cx="8515905" cy="52467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438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endParaRPr lang="pt-BR" sz="26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pt-BR" sz="26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pt-BR" sz="26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Correntes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33.849.797,54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92,09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effectLst/>
                          <a:latin typeface="Arial" panose="020B0604020202020204" pitchFamily="34" charset="0"/>
                        </a:rPr>
                        <a:t>16.833.470,84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45,80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effectLst/>
                          <a:latin typeface="Arial" panose="020B0604020202020204" pitchFamily="34" charset="0"/>
                        </a:rPr>
                        <a:t>17.016.326,70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46,30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1" u="none" strike="noStrike">
                          <a:effectLst/>
                          <a:latin typeface="Arial" panose="020B0604020202020204" pitchFamily="34" charset="0"/>
                        </a:rPr>
                        <a:t>2.905.575,22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7,91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effectLst/>
                          <a:latin typeface="Arial" panose="020B0604020202020204" pitchFamily="34" charset="0"/>
                        </a:rPr>
                        <a:t>2.905.575,22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7,91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1" i="1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das Despesas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effectLst/>
                          <a:latin typeface="Arial" panose="020B0604020202020204" pitchFamily="34" charset="0"/>
                        </a:rPr>
                        <a:t>36.755.372,76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01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505C3-AD2F-653C-34B1-0F757105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u="none" strike="noStrike" dirty="0">
                <a:effectLst/>
              </a:rPr>
              <a:t>        DESPESAS LIQUIDADAS NO PERÍODO POR FUNÇÃO DE GOVERNO</a:t>
            </a:r>
            <a:br>
              <a:rPr lang="pt-BR" sz="4400" b="1" i="0" u="none" strike="noStrike" dirty="0">
                <a:solidFill>
                  <a:srgbClr val="F2F2F2"/>
                </a:solidFill>
                <a:effectLst/>
                <a:latin typeface="Arial" panose="020B0604020202020204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E1700C7-5C94-C28E-5582-96E9C6280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457460"/>
              </p:ext>
            </p:extLst>
          </p:nvPr>
        </p:nvGraphicFramePr>
        <p:xfrm>
          <a:off x="1075266" y="855133"/>
          <a:ext cx="9948333" cy="6031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5061">
                  <a:extLst>
                    <a:ext uri="{9D8B030D-6E8A-4147-A177-3AD203B41FA5}">
                      <a16:colId xmlns:a16="http://schemas.microsoft.com/office/drawing/2014/main" val="2169398638"/>
                    </a:ext>
                  </a:extLst>
                </a:gridCol>
                <a:gridCol w="1428408">
                  <a:extLst>
                    <a:ext uri="{9D8B030D-6E8A-4147-A177-3AD203B41FA5}">
                      <a16:colId xmlns:a16="http://schemas.microsoft.com/office/drawing/2014/main" val="2880974673"/>
                    </a:ext>
                  </a:extLst>
                </a:gridCol>
                <a:gridCol w="1332380">
                  <a:extLst>
                    <a:ext uri="{9D8B030D-6E8A-4147-A177-3AD203B41FA5}">
                      <a16:colId xmlns:a16="http://schemas.microsoft.com/office/drawing/2014/main" val="1332510212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4196770904"/>
                    </a:ext>
                  </a:extLst>
                </a:gridCol>
                <a:gridCol w="876251">
                  <a:extLst>
                    <a:ext uri="{9D8B030D-6E8A-4147-A177-3AD203B41FA5}">
                      <a16:colId xmlns:a16="http://schemas.microsoft.com/office/drawing/2014/main" val="2821596906"/>
                    </a:ext>
                  </a:extLst>
                </a:gridCol>
              </a:tblGrid>
              <a:tr h="375797">
                <a:tc gridSpan="5">
                  <a:txBody>
                    <a:bodyPr/>
                    <a:lstStyle/>
                    <a:p>
                      <a:pPr algn="ctr" fontAlgn="b"/>
                      <a:endParaRPr lang="pt-BR" sz="900" b="1" i="0" u="none" strike="noStrike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2" marR="8972" marT="897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675310"/>
                  </a:ext>
                </a:extLst>
              </a:tr>
              <a:tr h="4000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Função de Governo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Autorizado (R$)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Executado (R$)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% </a:t>
                      </a:r>
                      <a:r>
                        <a:rPr lang="pt-BR" sz="1600" u="none" strike="noStrike" dirty="0" err="1">
                          <a:effectLst/>
                        </a:rPr>
                        <a:t>Exec</a:t>
                      </a:r>
                      <a:r>
                        <a:rPr lang="pt-BR" sz="1600" u="none" strike="noStrike" dirty="0">
                          <a:effectLst/>
                        </a:rPr>
                        <a:t>.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% S/TOTAL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269038399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01 – Legislativa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870.590,74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701.668,95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80,60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1,91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345694059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04 – Administração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3.902.738,02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3.826.981,55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98,06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10,41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1709442351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06 – Segurança Pública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271.606,41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191.544,16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70,52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0,52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1741263643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08 – Assistência Social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1.922.000,34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1.729.545,11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89,99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4,71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8929739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10 – Saúde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9.530.920,03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8.940.710,33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93,81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24,32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4091209823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12 – Educação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8.432.788,49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8.115.726,63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96,24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22,08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1337841432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13 – Cultura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1.377.592,42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1.278.737,71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92,82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3,48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406916564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15 – Urbanismo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5.034.117,02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2.102.900,87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41,77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5,72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321358218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16 – Habitação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1.000,00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59726504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17 – Saneamento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1.672.334,15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1.534.801,73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91,78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4,18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09701601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18 - Gestão Ambiental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49.375,00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35.681,28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72,27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0,10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3989800942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20 – Agricultura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2.301.067,50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1.895.002,79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82,35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5,16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3434631064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22 – Indústria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296.368,34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275.368,61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92,91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0,75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1229800599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23- Comércio e Serviços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99.000,00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83.297,48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84,14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0,23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774814936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24- Comunicações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461315905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25 – Energia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278.566,68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198.550,73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71,28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0,54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423438841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26 – Transporte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5.057.823,75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4.582.092,94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90,59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12,47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3914061359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27 – Desporto e Lazer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1.308.103,00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1.262.761,89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96,53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3,44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055133710"/>
                  </a:ext>
                </a:extLst>
              </a:tr>
              <a:tr h="2575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28 – Encargos Especiais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75.000,00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0,00</a:t>
                      </a:r>
                      <a:endParaRPr lang="pt-B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</a:t>
                      </a:r>
                      <a:endParaRPr lang="pt-BR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1407742842"/>
                  </a:ext>
                </a:extLst>
              </a:tr>
              <a:tr h="2666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Despesa Total</a:t>
                      </a:r>
                      <a:endParaRPr lang="pt-BR" sz="1600" b="1" i="0" u="none" strike="noStrike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42.480.991,89</a:t>
                      </a:r>
                      <a:endParaRPr lang="pt-BR" sz="1600" b="1" i="0" u="none" strike="noStrike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36.755.372,76</a:t>
                      </a:r>
                      <a:endParaRPr lang="pt-BR" sz="1600" b="1" i="0" u="none" strike="noStrike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86,52</a:t>
                      </a:r>
                      <a:endParaRPr lang="pt-BR" sz="1600" b="1" i="0" u="none" strike="noStrike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100,00</a:t>
                      </a:r>
                      <a:endParaRPr lang="pt-BR" sz="1600" b="1" i="0" u="none" strike="noStrike" dirty="0">
                        <a:solidFill>
                          <a:srgbClr val="F2F2F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2" marR="8972" marT="8972" marB="0" anchor="b"/>
                </a:tc>
                <a:extLst>
                  <a:ext uri="{0D108BD9-81ED-4DB2-BD59-A6C34878D82A}">
                    <a16:rowId xmlns:a16="http://schemas.microsoft.com/office/drawing/2014/main" val="222152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24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25124"/>
              </p:ext>
            </p:extLst>
          </p:nvPr>
        </p:nvGraphicFramePr>
        <p:xfrm>
          <a:off x="1767466" y="665826"/>
          <a:ext cx="7528934" cy="510014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19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4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 Realizada em Exercícios Anteriores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dirty="0">
                          <a:effectLst/>
                          <a:latin typeface="Century Gothic" panose="020B0502020202020204" pitchFamily="34" charset="0"/>
                        </a:rPr>
                        <a:t>Valores R$</a:t>
                      </a:r>
                      <a:endParaRPr lang="pt-BR" sz="26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22.232.302,15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22.633.144,62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26.854.650,25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38.489.619,20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3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0" u="none" strike="noStrike" kern="1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b"/>
                      <a:r>
                        <a:rPr lang="pt-BR" sz="2800" b="1" i="0" u="none" strike="noStrike" dirty="0">
                          <a:effectLst/>
                          <a:latin typeface="Arial" panose="020B0604020202020204" pitchFamily="34" charset="0"/>
                        </a:rPr>
                        <a:t>36.755.372,76</a:t>
                      </a:r>
                    </a:p>
                    <a:p>
                      <a:pPr algn="r" fontAlgn="b"/>
                      <a:endParaRPr lang="pt-BR" sz="28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5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11573</TotalTime>
  <Words>743</Words>
  <Application>Microsoft Office PowerPoint</Application>
  <PresentationFormat>Widescreen</PresentationFormat>
  <Paragraphs>304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Symbol</vt:lpstr>
      <vt:lpstr>Tema do Office</vt:lpstr>
      <vt:lpstr>Prestação de Contas  3º Quadrimestre 2023</vt:lpstr>
      <vt:lpstr>Apresentação do PowerPoint</vt:lpstr>
      <vt:lpstr>Apresentação do PowerPoint</vt:lpstr>
      <vt:lpstr>Execução Orçamentária</vt:lpstr>
      <vt:lpstr>Apresentação do PowerPoint</vt:lpstr>
      <vt:lpstr>Apresentação do PowerPoint</vt:lpstr>
      <vt:lpstr>Apresentação do PowerPoint</vt:lpstr>
      <vt:lpstr>        DESPESAS LIQUIDADAS NO PERÍODO POR FUNÇÃO DE GOVERNO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Pref. Mun.Tunápolis</dc:creator>
  <cp:lastModifiedBy>Imprensa</cp:lastModifiedBy>
  <cp:revision>223</cp:revision>
  <cp:lastPrinted>2023-09-27T19:43:23Z</cp:lastPrinted>
  <dcterms:created xsi:type="dcterms:W3CDTF">2022-01-19T14:06:16Z</dcterms:created>
  <dcterms:modified xsi:type="dcterms:W3CDTF">2024-02-26T12:54:57Z</dcterms:modified>
</cp:coreProperties>
</file>