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1" r:id="rId6"/>
    <p:sldId id="276" r:id="rId7"/>
    <p:sldId id="263" r:id="rId8"/>
    <p:sldId id="277" r:id="rId9"/>
    <p:sldId id="265" r:id="rId10"/>
    <p:sldId id="266" r:id="rId11"/>
    <p:sldId id="267" r:id="rId12"/>
    <p:sldId id="274" r:id="rId13"/>
    <p:sldId id="269" r:id="rId14"/>
    <p:sldId id="271" r:id="rId15"/>
    <p:sldId id="272" r:id="rId16"/>
    <p:sldId id="275" r:id="rId17"/>
  </p:sldIdLst>
  <p:sldSz cx="12192000" cy="6858000"/>
  <p:notesSz cx="6797675" cy="9929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A107856-5554-42FB-B03E-39F5DBC370BA}" styleName="Estilo Médio 4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660B408-B3CF-4A94-85FC-2B1E0A45F4A2}" styleName="Estilo Escuro 2 - Ênfase 1/Ênfas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édio 1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Estilo Claro 2 - Ênfas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1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34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pt-BR"/>
              <a:t>Comparativo Receitas e Despesas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0.15217020236696796"/>
          <c:y val="0.11404735940044559"/>
          <c:w val="0.84643934547244093"/>
          <c:h val="0.767486542354420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Despesas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ED1-4E94-BAFB-2A50B55420AA}"/>
              </c:ext>
            </c:extLst>
          </c:dPt>
          <c:cat>
            <c:numRef>
              <c:f>Plan1!$A$2:$A$6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Plan1!$B$2:$B$6</c:f>
              <c:numCache>
                <c:formatCode>#,##0.00</c:formatCode>
                <c:ptCount val="5"/>
                <c:pt idx="0">
                  <c:v>22232302.149999999</c:v>
                </c:pt>
                <c:pt idx="1">
                  <c:v>22633144.620000001</c:v>
                </c:pt>
                <c:pt idx="2">
                  <c:v>26854650.25</c:v>
                </c:pt>
                <c:pt idx="3">
                  <c:v>38489619.200000003</c:v>
                </c:pt>
                <c:pt idx="4">
                  <c:v>36755372.759999998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6D-475C-AF05-31619CF23F4E}"/>
            </c:ext>
          </c:extLst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Receitas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Plan1!$A$2:$A$6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Plan1!$C$2:$C$6</c:f>
              <c:numCache>
                <c:formatCode>#,##0.00</c:formatCode>
                <c:ptCount val="5"/>
                <c:pt idx="0">
                  <c:v>23140246.399999999</c:v>
                </c:pt>
                <c:pt idx="1">
                  <c:v>26543516.280000001</c:v>
                </c:pt>
                <c:pt idx="2">
                  <c:v>29501104.16</c:v>
                </c:pt>
                <c:pt idx="3">
                  <c:v>43106019.560000002</c:v>
                </c:pt>
                <c:pt idx="4">
                  <c:v>40943416.450000003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6D-475C-AF05-31619CF23F4E}"/>
            </c:ext>
          </c:extLst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Plan1!$A$2:$A$6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Plan1!$D$2:$D$6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756D-475C-AF05-31619CF23F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1576376"/>
        <c:axId val="251578728"/>
      </c:barChart>
      <c:catAx>
        <c:axId val="251576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251578728"/>
        <c:crosses val="autoZero"/>
        <c:auto val="1"/>
        <c:lblAlgn val="ctr"/>
        <c:lblOffset val="100"/>
        <c:noMultiLvlLbl val="0"/>
      </c:catAx>
      <c:valAx>
        <c:axId val="251578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251576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5.3977371328293262E-4"/>
          <c:y val="0.95203765058823508"/>
          <c:w val="0.3620395869822346"/>
          <c:h val="4.56301188421145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latin typeface="Century Gothic" panose="020B0502020202020204" pitchFamily="34" charset="0"/>
        </a:defRPr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98A448-BA14-4ECE-811F-7874FD43F8F7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1" y="9431599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4" y="9431599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4B765F-1DC8-466F-814C-E45C1FE52D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8729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32ECA6-F201-44DE-9643-F2308ADEED7F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8723"/>
            <a:ext cx="54381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9431599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4" y="9431599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2B28FF-1B13-4E9B-88A9-2077968272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5616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944FC1-A154-462A-95DC-B2645CA9D1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09BBCD9-E750-4145-966B-DC7471EFB8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86F4A2D-A19E-4B35-B12E-7B3469042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D62C-1975-4527-BBA3-6700E54D52FD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3C59ACF-6C70-4B51-A4E9-3142B73E8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85F5E4C-5C7B-41F3-972F-D379ABC2D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3982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D16C84-B02A-4885-99DE-BE4F48DD5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06A8A33-F7E7-454D-A6F3-D1587F0984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3C6459-3D17-49F7-A6A8-778FD1C42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D62C-1975-4527-BBA3-6700E54D52FD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9267FA6-F38D-455E-BD0A-DC4037FC1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05B17A6-FE11-4259-98F7-7596BEB28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9325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0FDDBE2-3E30-4425-84FC-CFA61839FB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4AF04C-BF48-40D5-A67C-96EE88F917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8373CA6-3960-4F24-9417-720E769FF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D62C-1975-4527-BBA3-6700E54D52FD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FCEF7D4-20F5-4226-AD02-07CC58B0E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6043C9D-5ECF-4059-9CA3-BDDF2055F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2361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420DE8-54DA-41FD-A661-73D3B5E36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266F72A-6EA8-4A83-87C5-2EDFEFBBD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D2D58D5-FE02-4ED8-A061-2DFF049EE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D62C-1975-4527-BBA3-6700E54D52FD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405A8D0-8393-4688-9D37-C1EFC6E17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49EFA81-1A53-43E7-B671-9311B9C55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4871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2873DD-15AB-4BF4-894D-768FD064C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2AA1E4E-DF44-473F-BFFD-B3B9CE87AC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5EA7601-2F33-4551-83D6-EE8779BD7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D62C-1975-4527-BBA3-6700E54D52FD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8AE39B7-9C3D-4B76-BE77-E4CF443FC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1D17917-A61B-41E7-91E5-4D1674990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2494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5D31DB-B5FA-42ED-BC0E-C56C1158A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E62D3E2-842A-4F07-8A92-B970DCF1B2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594C993-44AC-440F-B547-86A0FC78CD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61ECEC6-997B-4CBE-BAC5-B0C8D1626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D62C-1975-4527-BBA3-6700E54D52FD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727D720-7F8F-47C2-9A6E-D7577EBE7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D1DE0FB-0C91-4BAB-BFF4-34604DF98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606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27FAC8-099A-477C-B5D3-BBCFBB9E7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FBC8C77-A674-4D3B-93FA-F0B7B3DCFD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904EE93-A1F5-41A5-A223-C19C6A1236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C8DC6EC-FCC2-45F9-AF0F-2EA931C281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F13A2FF-046C-4855-9FDB-897F267EEF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70774BC-5278-4FD7-BABD-ECEEB6A4D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D62C-1975-4527-BBA3-6700E54D52FD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8F961FA-4E54-4B58-A1C1-5D2521E1D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4EF8A88-D65A-46BE-B5DD-EA23A5AA6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9953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5F519D-CC40-4E0C-8DCD-494292E39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98A4D24-7840-4094-8D07-9E660392A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D62C-1975-4527-BBA3-6700E54D52FD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F262962-B2BD-4CD3-AA28-72431EB99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4160F77-0005-4A30-A90A-0971D06E0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467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A6409AE-4091-4308-BEB1-A581A83A1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D62C-1975-4527-BBA3-6700E54D52FD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9036831-DE12-481C-8DAB-2C4E5B816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32FF335-967C-4926-8059-49DF2F9CB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0375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2BF972-4822-4612-BC09-E4F6EF0B1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A8F6F53-F35A-4A9A-9C37-804FDF388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F9B055A-DDEA-4615-A365-A38652F6BA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B93F635-E5E0-432B-A64B-04150574F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D62C-1975-4527-BBA3-6700E54D52FD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4910AB0-E6E6-45D8-AD93-3DDB42510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3A497A0-112D-4681-8F3F-A0F89E48A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2322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94AC00-82FC-4673-8536-730AF4D85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C740542-97B4-47FB-AFA0-F4BBA74254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C56EF7B-CE3A-48E4-B104-5BB47A800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C3D170E-12E2-47FB-AA29-76C3FC5DC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D62C-1975-4527-BBA3-6700E54D52FD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AFE3FD2-206C-4EB0-880B-653D074BD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E3552D6-5CE5-4E24-A850-FAF118042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3604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934418D-C796-4561-BF3F-D2ACF0C69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06633E4-F265-433B-BA9B-D6B3B4DC8E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F2A4EB1-7D29-48F1-B002-8D6419EBD3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AD62C-1975-4527-BBA3-6700E54D52FD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5C45278-3016-4954-AD2E-1DB9E98F66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F07A2C3-8E94-4ABA-948C-B8503DEB14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093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D1050677-7E83-4843-9D8E-8739412410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706"/>
            <a:ext cx="12192000" cy="6858000"/>
          </a:xfrm>
          <a:prstGeom prst="rect">
            <a:avLst/>
          </a:prstGeom>
        </p:spPr>
      </p:pic>
      <p:sp>
        <p:nvSpPr>
          <p:cNvPr id="5" name="Título 4"/>
          <p:cNvSpPr txBox="1">
            <a:spLocks noGrp="1"/>
          </p:cNvSpPr>
          <p:nvPr>
            <p:ph type="ctrTitle"/>
          </p:nvPr>
        </p:nvSpPr>
        <p:spPr>
          <a:xfrm>
            <a:off x="4386263" y="3493327"/>
            <a:ext cx="6708775" cy="2805875"/>
          </a:xfrm>
          <a:prstGeom prst="roundRect">
            <a:avLst/>
          </a:prstGeom>
          <a:solidFill>
            <a:srgbClr val="FFFFFF">
              <a:alpha val="50196"/>
            </a:srgbClr>
          </a:solidFill>
          <a:ln w="57150" cmpd="dbl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Prestação de Contas </a:t>
            </a:r>
          </a:p>
          <a:p>
            <a:pPr algn="ctr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3º Quadrimestre 2023</a:t>
            </a:r>
          </a:p>
        </p:txBody>
      </p:sp>
    </p:spTree>
    <p:extLst>
      <p:ext uri="{BB962C8B-B14F-4D97-AF65-F5344CB8AC3E}">
        <p14:creationId xmlns:p14="http://schemas.microsoft.com/office/powerpoint/2010/main" val="71993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C94DF43A-4E17-460A-96AF-8A92FE6200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F3F7148D-0F4F-4C7B-A50F-5C1DFFBCDF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82776689"/>
              </p:ext>
            </p:extLst>
          </p:nvPr>
        </p:nvGraphicFramePr>
        <p:xfrm>
          <a:off x="1052422" y="327805"/>
          <a:ext cx="9133457" cy="5995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88255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78"/>
            <a:ext cx="12192000" cy="6858000"/>
          </a:xfrm>
          <a:solidFill>
            <a:schemeClr val="bg2">
              <a:lumMod val="90000"/>
            </a:schemeClr>
          </a:solidFill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94DF43A-4E17-460A-96AF-8A92FE6200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2A81554E-45FC-BB6F-0222-F6478491C92E}"/>
              </a:ext>
            </a:extLst>
          </p:cNvPr>
          <p:cNvSpPr txBox="1">
            <a:spLocks/>
          </p:cNvSpPr>
          <p:nvPr/>
        </p:nvSpPr>
        <p:spPr>
          <a:xfrm>
            <a:off x="1547822" y="633140"/>
            <a:ext cx="8208962" cy="720725"/>
          </a:xfrm>
          <a:prstGeom prst="bevel">
            <a:avLst>
              <a:gd name="adj" fmla="val 14454"/>
            </a:avLst>
          </a:prstGeom>
          <a:noFill/>
          <a:ln w="28575">
            <a:noFill/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2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Aplicação em Educação (25%)</a:t>
            </a:r>
            <a:endParaRPr lang="pt-BR" sz="2500" b="1" cap="all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67228"/>
              </p:ext>
            </p:extLst>
          </p:nvPr>
        </p:nvGraphicFramePr>
        <p:xfrm>
          <a:off x="1429305" y="1669001"/>
          <a:ext cx="9410329" cy="356882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002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8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95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89489">
                <a:tc>
                  <a:txBody>
                    <a:bodyPr/>
                    <a:lstStyle/>
                    <a:p>
                      <a:pPr marL="0" marR="135953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24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Componentes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24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Valor</a:t>
                      </a:r>
                      <a:r>
                        <a:rPr lang="pt-PT" sz="2400" spc="-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4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(R$)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24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%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4922">
                <a:tc>
                  <a:txBody>
                    <a:bodyPr/>
                    <a:lstStyle/>
                    <a:p>
                      <a:pPr marL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24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Total</a:t>
                      </a:r>
                      <a:r>
                        <a:rPr lang="pt-PT" sz="2400" spc="-1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4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das</a:t>
                      </a:r>
                      <a:r>
                        <a:rPr lang="pt-PT" sz="2400" spc="-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4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Despesas</a:t>
                      </a:r>
                      <a:r>
                        <a:rPr lang="pt-PT" sz="2400" spc="-1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4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p/</a:t>
                      </a:r>
                      <a:r>
                        <a:rPr lang="pt-PT" sz="2400" spc="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4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Efeito</a:t>
                      </a:r>
                      <a:r>
                        <a:rPr lang="pt-PT" sz="2400" spc="-1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4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</a:t>
                      </a:r>
                      <a:r>
                        <a:rPr lang="pt-PT" sz="2400" spc="-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4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Cálculo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24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9.350.067,78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3365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24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28,24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9489">
                <a:tc>
                  <a:txBody>
                    <a:bodyPr/>
                    <a:lstStyle/>
                    <a:p>
                      <a:pPr marL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24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Mínimo</a:t>
                      </a:r>
                      <a:r>
                        <a:rPr lang="pt-PT" sz="2400" spc="-2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4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</a:t>
                      </a:r>
                      <a:r>
                        <a:rPr lang="pt-PT" sz="2400" spc="-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4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25%</a:t>
                      </a:r>
                      <a:r>
                        <a:rPr lang="pt-PT" sz="2400" spc="-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4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Receitas</a:t>
                      </a:r>
                      <a:r>
                        <a:rPr lang="pt-PT" sz="2400" spc="-1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c/ </a:t>
                      </a:r>
                      <a:r>
                        <a:rPr lang="pt-PT" sz="24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Impostos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24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8.277.854,76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3365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24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25,00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4922">
                <a:tc>
                  <a:txBody>
                    <a:bodyPr/>
                    <a:lstStyle/>
                    <a:p>
                      <a:pPr marL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24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Valor acima</a:t>
                      </a:r>
                      <a:r>
                        <a:rPr lang="pt-PT" sz="2400" spc="-1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4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do</a:t>
                      </a:r>
                      <a:r>
                        <a:rPr lang="pt-PT" sz="2400" spc="-1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4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limite</a:t>
                      </a:r>
                      <a:r>
                        <a:rPr lang="pt-PT" sz="2400" spc="-1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4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mínimo</a:t>
                      </a:r>
                      <a:r>
                        <a:rPr lang="pt-PT" sz="2400" spc="-1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4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(25%)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24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1.072.213,02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3365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PT" sz="24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3,24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6705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658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94DF43A-4E17-460A-96AF-8A92FE6200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388486"/>
              </p:ext>
            </p:extLst>
          </p:nvPr>
        </p:nvGraphicFramePr>
        <p:xfrm>
          <a:off x="1636692" y="1313894"/>
          <a:ext cx="8053387" cy="4532166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5760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3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53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200" b="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Saldo Exercício Anterior (I)</a:t>
                      </a:r>
                    </a:p>
                  </a:txBody>
                  <a:tcPr marL="63493" marR="63493" marT="12698" marB="1269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160.807,94</a:t>
                      </a:r>
                    </a:p>
                  </a:txBody>
                  <a:tcPr marL="63493" marR="63493" marT="12698" marB="1269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53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200" b="0" dirty="0">
                          <a:effectLst/>
                          <a:latin typeface="Century Gothic" panose="020B0502020202020204" pitchFamily="34" charset="0"/>
                        </a:rPr>
                        <a:t>Receita do FUNDEB +</a:t>
                      </a:r>
                      <a:r>
                        <a:rPr lang="pt-BR" sz="2200" b="0" baseline="0" dirty="0">
                          <a:effectLst/>
                          <a:latin typeface="Century Gothic" panose="020B0502020202020204" pitchFamily="34" charset="0"/>
                        </a:rPr>
                        <a:t> Rendimentos</a:t>
                      </a:r>
                      <a:r>
                        <a:rPr lang="pt-BR" sz="2200" b="0" dirty="0">
                          <a:effectLst/>
                          <a:latin typeface="Century Gothic" panose="020B0502020202020204" pitchFamily="34" charset="0"/>
                        </a:rPr>
                        <a:t>(II) </a:t>
                      </a:r>
                      <a:endParaRPr lang="pt-BR" sz="2200" b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3" marR="63493" marT="12698" marB="1269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3.338.874,24</a:t>
                      </a:r>
                    </a:p>
                  </a:txBody>
                  <a:tcPr marL="63493" marR="63493" marT="12698" marB="1269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53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200" b="1" dirty="0">
                          <a:effectLst/>
                          <a:latin typeface="Century Gothic" panose="020B0502020202020204" pitchFamily="34" charset="0"/>
                        </a:rPr>
                        <a:t>Despesas Remuneração</a:t>
                      </a:r>
                      <a:r>
                        <a:rPr lang="pt-BR" sz="2200" b="1" baseline="0" dirty="0">
                          <a:effectLst/>
                          <a:latin typeface="Century Gothic" panose="020B0502020202020204" pitchFamily="34" charset="0"/>
                        </a:rPr>
                        <a:t> Magistério</a:t>
                      </a:r>
                      <a:r>
                        <a:rPr lang="pt-BR" sz="2200" b="1" dirty="0">
                          <a:effectLst/>
                          <a:latin typeface="Century Gothic" panose="020B0502020202020204" pitchFamily="34" charset="0"/>
                        </a:rPr>
                        <a:t> (III) </a:t>
                      </a:r>
                      <a:endParaRPr lang="pt-BR" sz="2200" b="1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3" marR="63493" marT="12698" marB="1269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3.090.778,86</a:t>
                      </a:r>
                    </a:p>
                  </a:txBody>
                  <a:tcPr marL="63493" marR="63493" marT="12698" marB="1269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53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200" b="0" dirty="0">
                          <a:effectLst/>
                          <a:latin typeface="Century Gothic" panose="020B0502020202020204" pitchFamily="34" charset="0"/>
                        </a:rPr>
                        <a:t>Mínimo a ser Aplicado 70% </a:t>
                      </a:r>
                      <a:endParaRPr lang="pt-BR" sz="2200" b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3" marR="63493" marT="12698" marB="1269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2.337.211,97</a:t>
                      </a:r>
                    </a:p>
                  </a:txBody>
                  <a:tcPr marL="63493" marR="63493" marT="12698" marB="1269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53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200" b="0" dirty="0">
                          <a:effectLst/>
                          <a:latin typeface="Century Gothic" panose="020B0502020202020204" pitchFamily="34" charset="0"/>
                        </a:rPr>
                        <a:t>Aplicado à Maior </a:t>
                      </a:r>
                      <a:endParaRPr lang="pt-BR" sz="2200" b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3" marR="63493" marT="12698" marB="1269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753.566,89</a:t>
                      </a:r>
                    </a:p>
                  </a:txBody>
                  <a:tcPr marL="63493" marR="63493" marT="12698" marB="1269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53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200" b="1" dirty="0">
                          <a:effectLst/>
                          <a:latin typeface="Century Gothic" panose="020B0502020202020204" pitchFamily="34" charset="0"/>
                        </a:rPr>
                        <a:t>Percentual Aplicado = (III) *100 / (I+II)  </a:t>
                      </a:r>
                      <a:endParaRPr lang="pt-BR" sz="2200" b="1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3" marR="63493" marT="12698" marB="1269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b="1">
                          <a:effectLst/>
                          <a:latin typeface="Century Gothic" panose="020B0502020202020204" pitchFamily="34" charset="0"/>
                        </a:rPr>
                        <a:t>92,57% </a:t>
                      </a:r>
                      <a:endParaRPr lang="pt-BR" sz="2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3" marR="63493" marT="12698" marB="1269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Título 1">
            <a:extLst>
              <a:ext uri="{FF2B5EF4-FFF2-40B4-BE49-F238E27FC236}">
                <a16:creationId xmlns:a16="http://schemas.microsoft.com/office/drawing/2014/main" id="{00DF8492-E985-F8A5-86DE-0C9759AC1561}"/>
              </a:ext>
            </a:extLst>
          </p:cNvPr>
          <p:cNvSpPr txBox="1">
            <a:spLocks/>
          </p:cNvSpPr>
          <p:nvPr/>
        </p:nvSpPr>
        <p:spPr>
          <a:xfrm>
            <a:off x="1636692" y="453212"/>
            <a:ext cx="7811578" cy="720725"/>
          </a:xfrm>
          <a:prstGeom prst="bevel">
            <a:avLst>
              <a:gd name="adj" fmla="val 14454"/>
            </a:avLst>
          </a:prstGeom>
          <a:noFill/>
          <a:ln w="28575">
            <a:noFill/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2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Aplicação Recursos </a:t>
            </a:r>
            <a:r>
              <a:rPr lang="pt-BR" sz="25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Fundeb</a:t>
            </a:r>
            <a:r>
              <a:rPr lang="pt-BR" sz="2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 (70%)</a:t>
            </a:r>
            <a:endParaRPr lang="pt-BR" sz="2500" b="1" cap="all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0736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456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94DF43A-4E17-460A-96AF-8A92FE6200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568647"/>
              </p:ext>
            </p:extLst>
          </p:nvPr>
        </p:nvGraphicFramePr>
        <p:xfrm>
          <a:off x="1513467" y="1307943"/>
          <a:ext cx="9041043" cy="4518920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66229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81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5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100" b="0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Receita Bruta de Impostos e Transferências (I) </a:t>
                      </a:r>
                      <a:endParaRPr lang="pt-BR" sz="2100" b="0" dirty="0">
                        <a:ln>
                          <a:solidFill>
                            <a:schemeClr val="tx1"/>
                          </a:solidFill>
                        </a:ln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31.933.904,90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5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100" b="0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Despesas por função / </a:t>
                      </a:r>
                      <a:r>
                        <a:rPr lang="pt-BR" sz="2100" b="0" dirty="0" err="1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sub-função</a:t>
                      </a:r>
                      <a:r>
                        <a:rPr lang="pt-BR" sz="2100" b="0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 (II) </a:t>
                      </a:r>
                      <a:endParaRPr lang="pt-BR" sz="2100" b="0" dirty="0">
                        <a:ln>
                          <a:solidFill>
                            <a:schemeClr val="tx1"/>
                          </a:solidFill>
                        </a:ln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9.207.783,77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5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100" b="0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Deduções (III) </a:t>
                      </a:r>
                      <a:endParaRPr lang="pt-BR" sz="2100" b="0" dirty="0">
                        <a:ln>
                          <a:solidFill>
                            <a:schemeClr val="tx1"/>
                          </a:solidFill>
                        </a:ln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(2.506.166,13)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5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100" b="0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Despesas para efeito de cálculo (IV) = (II-III) </a:t>
                      </a:r>
                      <a:endParaRPr lang="pt-BR" sz="2100" b="0" dirty="0">
                        <a:ln>
                          <a:solidFill>
                            <a:schemeClr val="tx1"/>
                          </a:solidFill>
                        </a:ln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6.701.617,64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5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100" b="0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Mínimo a ser aplicado </a:t>
                      </a:r>
                      <a:endParaRPr lang="pt-BR" sz="2100" b="0" dirty="0">
                        <a:ln>
                          <a:solidFill>
                            <a:schemeClr val="tx1"/>
                          </a:solidFill>
                        </a:ln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b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4.799.085,74</a:t>
                      </a:r>
                      <a:endParaRPr lang="pt-BR" sz="2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5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100" b="0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Aplicado à maior </a:t>
                      </a:r>
                      <a:endParaRPr lang="pt-BR" sz="2100" b="0" dirty="0">
                        <a:ln>
                          <a:solidFill>
                            <a:schemeClr val="tx1"/>
                          </a:solidFill>
                        </a:ln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1.991.617,72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5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100" b="1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Percentual aplicado = (IV) / (I) x 100 </a:t>
                      </a:r>
                      <a:endParaRPr lang="pt-BR" sz="2100" b="1" dirty="0">
                        <a:ln>
                          <a:solidFill>
                            <a:schemeClr val="tx1"/>
                          </a:solidFill>
                        </a:ln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b="1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20.99% </a:t>
                      </a:r>
                      <a:endParaRPr lang="pt-BR" sz="22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Título 1">
            <a:extLst>
              <a:ext uri="{FF2B5EF4-FFF2-40B4-BE49-F238E27FC236}">
                <a16:creationId xmlns:a16="http://schemas.microsoft.com/office/drawing/2014/main" id="{846034CC-FB42-AC18-9C66-D2025F2AB849}"/>
              </a:ext>
            </a:extLst>
          </p:cNvPr>
          <p:cNvSpPr txBox="1">
            <a:spLocks/>
          </p:cNvSpPr>
          <p:nvPr/>
        </p:nvSpPr>
        <p:spPr>
          <a:xfrm>
            <a:off x="1513468" y="515126"/>
            <a:ext cx="8018411" cy="720725"/>
          </a:xfrm>
          <a:prstGeom prst="bevel">
            <a:avLst>
              <a:gd name="adj" fmla="val 14454"/>
            </a:avLst>
          </a:prstGeom>
          <a:noFill/>
          <a:ln w="28575">
            <a:noFill/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21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Aplicação em Ações e Serviços Públicos de Saúde (15%)</a:t>
            </a:r>
          </a:p>
        </p:txBody>
      </p:sp>
    </p:spTree>
    <p:extLst>
      <p:ext uri="{BB962C8B-B14F-4D97-AF65-F5344CB8AC3E}">
        <p14:creationId xmlns:p14="http://schemas.microsoft.com/office/powerpoint/2010/main" val="7943491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125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94DF43A-4E17-460A-96AF-8A92FE6200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129537"/>
              </p:ext>
            </p:extLst>
          </p:nvPr>
        </p:nvGraphicFramePr>
        <p:xfrm>
          <a:off x="1662113" y="1076327"/>
          <a:ext cx="7621588" cy="280828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429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1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118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Century Gothic" panose="020B0502020202020204" pitchFamily="34" charset="0"/>
                        </a:rPr>
                        <a:t>Receita Corrente Líquida (RCL) em Exercícios Anteriores</a:t>
                      </a:r>
                      <a:endParaRPr lang="pt-BR" sz="1800" b="1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5" marR="63495" marT="12700" marB="1270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800">
                          <a:effectLst/>
                          <a:latin typeface="Century Gothic" panose="020B0502020202020204" pitchFamily="34" charset="0"/>
                        </a:rPr>
                        <a:t>Exercício </a:t>
                      </a:r>
                      <a:endParaRPr lang="pt-BR" sz="18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5" marR="63495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Century Gothic" panose="020B0502020202020204" pitchFamily="34" charset="0"/>
                        </a:rPr>
                        <a:t>Valores (R$) </a:t>
                      </a:r>
                      <a:endParaRPr lang="pt-BR" sz="18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5" marR="63495" marT="12700" marB="127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63495" marR="63495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22.610.344,18</a:t>
                      </a:r>
                    </a:p>
                  </a:txBody>
                  <a:tcPr marL="63495" marR="63495" marT="12700" marB="127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1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63495" marR="63495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24.113.835,19</a:t>
                      </a:r>
                    </a:p>
                  </a:txBody>
                  <a:tcPr marL="63495" marR="63495" marT="12700" marB="127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1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63495" marR="63495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27.866.068,45</a:t>
                      </a:r>
                      <a:endParaRPr lang="pt-BR" sz="1800" b="1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5" marR="63495" marT="12700" marB="127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1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495" marR="63495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34.909.443,31</a:t>
                      </a:r>
                      <a:endParaRPr lang="pt-BR" sz="1800" b="1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5" marR="63495" marT="12700" marB="127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1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495" marR="63495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36.385.886,18</a:t>
                      </a:r>
                      <a:endParaRPr lang="pt-BR" sz="1800" b="1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5" marR="63495" marT="12700" marB="127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367697"/>
              </p:ext>
            </p:extLst>
          </p:nvPr>
        </p:nvGraphicFramePr>
        <p:xfrm>
          <a:off x="1662113" y="3987800"/>
          <a:ext cx="7608888" cy="1960563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4597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1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308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Century Gothic" panose="020B0502020202020204" pitchFamily="34" charset="0"/>
                        </a:rPr>
                        <a:t>Receita Corrente Líquida até 3º Quadrimestre/2023</a:t>
                      </a:r>
                      <a:endParaRPr lang="pt-BR" sz="2000" b="1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7" marR="63497" marT="12696" marB="12696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3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Century Gothic" panose="020B0502020202020204" pitchFamily="34" charset="0"/>
                        </a:rPr>
                        <a:t>Receita Corrente Líquida 12 meses</a:t>
                      </a:r>
                      <a:endParaRPr lang="pt-BR" sz="20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7" marR="63497" marT="12696" marB="12696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b="1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36.385.886,18</a:t>
                      </a:r>
                      <a:endParaRPr lang="pt-BR" sz="2000" b="1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7" marR="63497" marT="12696" marB="12696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Century Gothic" panose="020B0502020202020204" pitchFamily="34" charset="0"/>
                        </a:rPr>
                        <a:t>Média por mês</a:t>
                      </a:r>
                      <a:endParaRPr lang="pt-BR" sz="20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7" marR="63497" marT="12696" marB="12696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b="1" dirty="0">
                          <a:effectLst/>
                          <a:latin typeface="Century Gothic" panose="020B0502020202020204" pitchFamily="34" charset="0"/>
                        </a:rPr>
                        <a:t>3.032.157,18</a:t>
                      </a:r>
                      <a:endParaRPr lang="pt-BR" sz="2000" b="1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7" marR="63497" marT="12696" marB="12696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ítulo 1">
            <a:extLst>
              <a:ext uri="{FF2B5EF4-FFF2-40B4-BE49-F238E27FC236}">
                <a16:creationId xmlns:a16="http://schemas.microsoft.com/office/drawing/2014/main" id="{3E58906A-E6DE-0102-B005-9C1432E003DC}"/>
              </a:ext>
            </a:extLst>
          </p:cNvPr>
          <p:cNvSpPr txBox="1">
            <a:spLocks/>
          </p:cNvSpPr>
          <p:nvPr/>
        </p:nvSpPr>
        <p:spPr>
          <a:xfrm>
            <a:off x="1662113" y="297144"/>
            <a:ext cx="7559675" cy="720725"/>
          </a:xfrm>
          <a:prstGeom prst="bevel">
            <a:avLst>
              <a:gd name="adj" fmla="val 14454"/>
            </a:avLst>
          </a:prstGeom>
          <a:noFill/>
          <a:ln w="28575">
            <a:noFill/>
          </a:ln>
        </p:spPr>
        <p:txBody>
          <a:bodyPr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Receita Corrente Líquida – RCL</a:t>
            </a:r>
          </a:p>
        </p:txBody>
      </p:sp>
    </p:spTree>
    <p:extLst>
      <p:ext uri="{BB962C8B-B14F-4D97-AF65-F5344CB8AC3E}">
        <p14:creationId xmlns:p14="http://schemas.microsoft.com/office/powerpoint/2010/main" val="12064784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9184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94DF43A-4E17-460A-96AF-8A92FE6200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678948"/>
              </p:ext>
            </p:extLst>
          </p:nvPr>
        </p:nvGraphicFramePr>
        <p:xfrm>
          <a:off x="1445146" y="1478604"/>
          <a:ext cx="9050999" cy="4318516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3250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2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5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81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79629">
                <a:tc>
                  <a:txBody>
                    <a:bodyPr/>
                    <a:lstStyle/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u="none" strike="noStrike" cap="none" normalizeH="0" baseline="0" dirty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Despesas com Pessoal</a:t>
                      </a:r>
                      <a:endParaRPr kumimoji="0" lang="pt-BR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u="none" strike="noStrike" cap="none" normalizeH="0" baseline="0" dirty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Limite</a:t>
                      </a:r>
                      <a:endParaRPr kumimoji="0" lang="pt-BR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u="none" strike="noStrike" cap="none" normalizeH="0" baseline="0" dirty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Valor (R$)</a:t>
                      </a:r>
                      <a:endParaRPr kumimoji="0" lang="pt-BR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u="none" strike="noStrike" cap="none" normalizeH="0" baseline="0" dirty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%</a:t>
                      </a:r>
                      <a:endParaRPr kumimoji="0" lang="pt-BR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1429" marR="91429" marT="45731" marB="45731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962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Câmara Municipal</a:t>
                      </a:r>
                      <a:endParaRPr kumimoji="0" lang="pt-BR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6%</a:t>
                      </a:r>
                      <a:endParaRPr kumimoji="0" lang="pt-BR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539.838,65</a:t>
                      </a: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1,48</a:t>
                      </a:r>
                    </a:p>
                  </a:txBody>
                  <a:tcPr marL="91429" marR="91429" marT="45731" marB="45731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962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Prefeitura Municipal</a:t>
                      </a:r>
                      <a:endParaRPr kumimoji="0" lang="pt-BR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54%</a:t>
                      </a:r>
                      <a:endParaRPr kumimoji="0" lang="pt-BR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16.161.702,15</a:t>
                      </a: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44,42</a:t>
                      </a:r>
                    </a:p>
                  </a:txBody>
                  <a:tcPr marL="91429" marR="91429" marT="45731" marB="45731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962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Total da Despesa (12 meses)</a:t>
                      </a:r>
                      <a:endParaRPr kumimoji="0" lang="pt-BR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60%</a:t>
                      </a:r>
                      <a:endParaRPr kumimoji="0" lang="pt-BR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Gothic" panose="020B0502020202020204" pitchFamily="34" charset="0"/>
                        </a:rPr>
                        <a:t>16.701.540,80</a:t>
                      </a: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45,90</a:t>
                      </a:r>
                      <a:endParaRPr kumimoji="0" lang="pt-BR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1429" marR="91429" marT="45731" marB="45731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ítulo 1">
            <a:extLst>
              <a:ext uri="{FF2B5EF4-FFF2-40B4-BE49-F238E27FC236}">
                <a16:creationId xmlns:a16="http://schemas.microsoft.com/office/drawing/2014/main" id="{40384083-D71E-5827-64FE-0098E1BA1977}"/>
              </a:ext>
            </a:extLst>
          </p:cNvPr>
          <p:cNvSpPr txBox="1">
            <a:spLocks/>
          </p:cNvSpPr>
          <p:nvPr/>
        </p:nvSpPr>
        <p:spPr>
          <a:xfrm>
            <a:off x="1873165" y="582713"/>
            <a:ext cx="7514028" cy="720725"/>
          </a:xfrm>
          <a:prstGeom prst="bevel">
            <a:avLst>
              <a:gd name="adj" fmla="val 14454"/>
            </a:avLst>
          </a:prstGeom>
          <a:noFill/>
          <a:ln w="28575">
            <a:noFill/>
          </a:ln>
        </p:spPr>
        <p:txBody>
          <a:bodyPr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Gastos com Pessoal</a:t>
            </a:r>
          </a:p>
        </p:txBody>
      </p:sp>
    </p:spTree>
    <p:extLst>
      <p:ext uri="{BB962C8B-B14F-4D97-AF65-F5344CB8AC3E}">
        <p14:creationId xmlns:p14="http://schemas.microsoft.com/office/powerpoint/2010/main" val="21449719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94DF43A-4E17-460A-96AF-8A92FE6200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3435418" y="3859074"/>
            <a:ext cx="5036343" cy="783193"/>
          </a:xfrm>
          <a:prstGeom prst="roundRect">
            <a:avLst/>
          </a:prstGeom>
          <a:solidFill>
            <a:srgbClr val="FFFFFF">
              <a:alpha val="50196"/>
            </a:srgbClr>
          </a:solidFill>
          <a:ln w="57150" cmpd="dbl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Não esqueça de assinar </a:t>
            </a:r>
          </a:p>
          <a:p>
            <a:pPr algn="ctr">
              <a:defRPr/>
            </a:pPr>
            <a:r>
              <a:rPr lang="pt-B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a Lista de Presença!</a:t>
            </a:r>
          </a:p>
        </p:txBody>
      </p:sp>
      <p:sp>
        <p:nvSpPr>
          <p:cNvPr id="3" name="Retângulo 2"/>
          <p:cNvSpPr/>
          <p:nvPr/>
        </p:nvSpPr>
        <p:spPr>
          <a:xfrm>
            <a:off x="2858932" y="1244601"/>
            <a:ext cx="597180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Agradecemos a </a:t>
            </a:r>
          </a:p>
          <a:p>
            <a:pPr algn="ctr"/>
            <a:r>
              <a:rPr lang="pt-BR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sua presença!</a:t>
            </a:r>
          </a:p>
        </p:txBody>
      </p:sp>
    </p:spTree>
    <p:extLst>
      <p:ext uri="{BB962C8B-B14F-4D97-AF65-F5344CB8AC3E}">
        <p14:creationId xmlns:p14="http://schemas.microsoft.com/office/powerpoint/2010/main" val="2916464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8BAF32E5-FA4A-4BDE-9485-6261241256D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1579847" y="1419920"/>
            <a:ext cx="9446382" cy="4288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spcBef>
                <a:spcPts val="4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/>
            </a:pPr>
            <a:r>
              <a:rPr lang="pt-BR" dirty="0">
                <a:latin typeface="Century Gothic" panose="020B0502020202020204" pitchFamily="34" charset="0"/>
              </a:rPr>
              <a:t>§ 4º Até o final dos meses de maio,</a:t>
            </a:r>
            <a:r>
              <a:rPr lang="pt-BR" b="1" dirty="0">
                <a:latin typeface="Century Gothic" panose="020B0502020202020204" pitchFamily="34" charset="0"/>
              </a:rPr>
              <a:t> </a:t>
            </a:r>
            <a:r>
              <a:rPr lang="pt-BR" dirty="0">
                <a:latin typeface="Century Gothic" panose="020B0502020202020204" pitchFamily="34" charset="0"/>
              </a:rPr>
              <a:t>setembro,</a:t>
            </a:r>
            <a:r>
              <a:rPr lang="pt-BR" b="1" dirty="0">
                <a:latin typeface="Century Gothic" panose="020B0502020202020204" pitchFamily="34" charset="0"/>
              </a:rPr>
              <a:t> fevereiro,</a:t>
            </a:r>
            <a:r>
              <a:rPr lang="pt-BR" dirty="0">
                <a:latin typeface="Century Gothic" panose="020B0502020202020204" pitchFamily="34" charset="0"/>
              </a:rPr>
              <a:t> o Poder Executivo demonstrará e avaliará o cumprimento das metas fiscais de cada quadrimestre, em audiência pública na Casa Legislativa Municipal...”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None/>
              <a:defRPr/>
            </a:pPr>
            <a:endParaRPr lang="pt-BR" sz="2000" dirty="0">
              <a:latin typeface="Century Gothic" panose="020B0502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Referência: Janeiro Dezembro/2023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8C9332B-0196-4BEA-6D09-38970E65DEFC}"/>
              </a:ext>
            </a:extLst>
          </p:cNvPr>
          <p:cNvSpPr txBox="1"/>
          <p:nvPr/>
        </p:nvSpPr>
        <p:spPr>
          <a:xfrm>
            <a:off x="2476871" y="626438"/>
            <a:ext cx="6629399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29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Parágrafo 4º do Artigo 9º da LRF</a:t>
            </a:r>
          </a:p>
        </p:txBody>
      </p:sp>
    </p:spTree>
    <p:extLst>
      <p:ext uri="{BB962C8B-B14F-4D97-AF65-F5344CB8AC3E}">
        <p14:creationId xmlns:p14="http://schemas.microsoft.com/office/powerpoint/2010/main" val="4187561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4C7727E8-7904-4023-B2D3-BC153DAF056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1645180" y="1098569"/>
            <a:ext cx="8459787" cy="42317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altLang="pt-BR" sz="2700" dirty="0">
                <a:latin typeface="Century Gothic" panose="020B0502020202020204" pitchFamily="34" charset="0"/>
                <a:cs typeface="Times New Roman" panose="02020603050405020304" pitchFamily="18" charset="0"/>
              </a:rPr>
              <a:t>Execução Orçamentária;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altLang="pt-BR" sz="2700" dirty="0">
                <a:latin typeface="Century Gothic" panose="020B0502020202020204" pitchFamily="34" charset="0"/>
                <a:cs typeface="Times New Roman" panose="02020603050405020304" pitchFamily="18" charset="0"/>
              </a:rPr>
              <a:t>Aplicação de Recursos em Saúde (15%);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altLang="pt-BR" sz="2700" dirty="0">
                <a:latin typeface="Century Gothic" panose="020B0502020202020204" pitchFamily="34" charset="0"/>
                <a:cs typeface="Times New Roman" panose="02020603050405020304" pitchFamily="18" charset="0"/>
              </a:rPr>
              <a:t>Aplicação de Recursos em Educação (25%);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altLang="pt-BR" sz="2700" dirty="0">
                <a:latin typeface="Century Gothic" panose="020B0502020202020204" pitchFamily="34" charset="0"/>
                <a:cs typeface="Times New Roman" panose="02020603050405020304" pitchFamily="18" charset="0"/>
              </a:rPr>
              <a:t>Aplicação dos Recursos do FUNDEB (70%);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altLang="pt-BR" sz="2700" dirty="0">
                <a:latin typeface="Century Gothic" panose="020B0502020202020204" pitchFamily="34" charset="0"/>
                <a:cs typeface="Times New Roman" panose="02020603050405020304" pitchFamily="18" charset="0"/>
              </a:rPr>
              <a:t>Receita Corrente Líquida 12 meses – RCL;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altLang="pt-BR" sz="2700" dirty="0">
                <a:latin typeface="Century Gothic" panose="020B0502020202020204" pitchFamily="34" charset="0"/>
                <a:cs typeface="Times New Roman" panose="02020603050405020304" pitchFamily="18" charset="0"/>
              </a:rPr>
              <a:t>Despesas com Pessoal</a:t>
            </a:r>
            <a:r>
              <a:rPr lang="pt-BR" altLang="pt-BR" sz="2700" dirty="0">
                <a:latin typeface="Century Gothic" panose="020B0502020202020204" pitchFamily="34" charset="0"/>
              </a:rPr>
              <a:t> (60%);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altLang="pt-BR" sz="2700" dirty="0">
                <a:latin typeface="Century Gothic" panose="020B0502020202020204" pitchFamily="34" charset="0"/>
                <a:cs typeface="Times New Roman" panose="02020603050405020304" pitchFamily="18" charset="0"/>
              </a:rPr>
              <a:t>Prestação Contas LC 141/2012 – Saúde;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82FCE456-9112-9F10-7804-170B149C14BB}"/>
              </a:ext>
            </a:extLst>
          </p:cNvPr>
          <p:cNvSpPr txBox="1"/>
          <p:nvPr/>
        </p:nvSpPr>
        <p:spPr>
          <a:xfrm>
            <a:off x="2328168" y="549490"/>
            <a:ext cx="6094520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Temas a serem apresentados:</a:t>
            </a:r>
            <a:endParaRPr lang="pt-BR" sz="2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37760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4DCB9DA9-3A3B-46B4-8695-0B5F13531F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B7C5FD32-F583-92F4-1081-D0F797006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2098" y="261258"/>
            <a:ext cx="5808939" cy="772886"/>
          </a:xfrm>
          <a:prstGeom prst="bevel">
            <a:avLst>
              <a:gd name="adj" fmla="val 14454"/>
            </a:avLst>
          </a:prstGeom>
          <a:noFill/>
          <a:ln w="28575">
            <a:noFill/>
          </a:ln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Execução Orçamentária</a:t>
            </a:r>
          </a:p>
        </p:txBody>
      </p:sp>
      <p:graphicFrame>
        <p:nvGraphicFramePr>
          <p:cNvPr id="11" name="Espaço Reservado para Conteúdo 3">
            <a:extLst>
              <a:ext uri="{FF2B5EF4-FFF2-40B4-BE49-F238E27FC236}">
                <a16:creationId xmlns:a16="http://schemas.microsoft.com/office/drawing/2014/main" id="{93ED5B53-9A09-7D86-6242-1A6B868FEC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3609113"/>
              </p:ext>
            </p:extLst>
          </p:nvPr>
        </p:nvGraphicFramePr>
        <p:xfrm>
          <a:off x="1420428" y="1937655"/>
          <a:ext cx="9623557" cy="3948240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1875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4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40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8807">
                  <a:extLst>
                    <a:ext uri="{9D8B030D-6E8A-4147-A177-3AD203B41FA5}">
                      <a16:colId xmlns:a16="http://schemas.microsoft.com/office/drawing/2014/main" val="697421390"/>
                    </a:ext>
                  </a:extLst>
                </a:gridCol>
              </a:tblGrid>
              <a:tr h="987060">
                <a:tc gridSpan="2">
                  <a:txBody>
                    <a:bodyPr/>
                    <a:lstStyle/>
                    <a:p>
                      <a:pPr algn="ctr"/>
                      <a:r>
                        <a:rPr lang="pt-BR" sz="22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Previsão / Autorização</a:t>
                      </a:r>
                    </a:p>
                    <a:p>
                      <a:pPr algn="ctr"/>
                      <a:r>
                        <a:rPr lang="pt-BR" sz="22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Anual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Previsão 3º Quadrimestre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Execução 3º Quadrimestre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7060">
                <a:tc>
                  <a:txBody>
                    <a:bodyPr/>
                    <a:lstStyle/>
                    <a:p>
                      <a:r>
                        <a:rPr lang="pt-BR" sz="24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Receitas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34.213.852,00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kern="1200" baseline="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34.213.852,00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kern="1200" baseline="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40.943.416,45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7060">
                <a:tc>
                  <a:txBody>
                    <a:bodyPr/>
                    <a:lstStyle/>
                    <a:p>
                      <a:r>
                        <a:rPr lang="pt-BR" sz="24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Despesas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34.213.852,00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kern="1200" baseline="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34.213.852,00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i="0" u="none" strike="noStrike" kern="1200" dirty="0">
                          <a:ln>
                            <a:solidFill>
                              <a:schemeClr val="tx2">
                                <a:lumMod val="7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36.755,-.372,76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7060">
                <a:tc gridSpan="3">
                  <a:txBody>
                    <a:bodyPr/>
                    <a:lstStyle/>
                    <a:p>
                      <a:pPr algn="ctr"/>
                      <a:r>
                        <a:rPr lang="pt-BR" sz="2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Superávit Orçamentário</a:t>
                      </a:r>
                      <a:endParaRPr lang="pt-BR" sz="2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4.188.043,69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2884714" y="1240971"/>
            <a:ext cx="6226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Considerando a diferença entre receitas e despesas liquidadas</a:t>
            </a:r>
          </a:p>
        </p:txBody>
      </p:sp>
    </p:spTree>
    <p:extLst>
      <p:ext uri="{BB962C8B-B14F-4D97-AF65-F5344CB8AC3E}">
        <p14:creationId xmlns:p14="http://schemas.microsoft.com/office/powerpoint/2010/main" val="2886791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389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D835765-1842-4B2A-B5FF-7D3803B6D8F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965554"/>
              </p:ext>
            </p:extLst>
          </p:nvPr>
        </p:nvGraphicFramePr>
        <p:xfrm>
          <a:off x="1793289" y="632212"/>
          <a:ext cx="7701028" cy="5343846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25270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73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036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Receita Arrecadada em Exercícios Anteriores</a:t>
                      </a:r>
                      <a:endParaRPr lang="pt-BR" sz="28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0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b="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Exercício </a:t>
                      </a:r>
                      <a:endParaRPr lang="pt-BR" sz="2800" b="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8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Valores (R$)-</a:t>
                      </a:r>
                      <a:r>
                        <a:rPr lang="pt-BR" sz="2800" dirty="0">
                          <a:effectLst/>
                          <a:latin typeface="Century Gothic" panose="020B0502020202020204" pitchFamily="34" charset="0"/>
                        </a:rPr>
                        <a:t>(% de aumento) </a:t>
                      </a:r>
                      <a:r>
                        <a:rPr lang="pt-BR" sz="28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endParaRPr lang="pt-BR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0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b="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2019</a:t>
                      </a:r>
                      <a:endParaRPr lang="pt-BR" sz="2800" b="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0" u="none" strike="noStrike" kern="1200" dirty="0">
                          <a:ln>
                            <a:solidFill>
                              <a:schemeClr val="tx2">
                                <a:lumMod val="7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23.140.246,40 (1,82)</a:t>
                      </a:r>
                      <a:endParaRPr lang="pt-BR" sz="2800" b="0" i="0" u="none" strike="noStrike" kern="1200" dirty="0">
                        <a:ln>
                          <a:solidFill>
                            <a:schemeClr val="tx2">
                              <a:lumMod val="7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0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2020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26.543.516,28 (14,71)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0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2021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29.501.104,16 (11,14)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0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2022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43.106.019,56 (46,12)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0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2023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40.943.416,45 </a:t>
                      </a:r>
                      <a:r>
                        <a:rPr lang="pt-BR" sz="28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(5,02) 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1258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83AD60-DB6A-4840-09F0-4F49580F0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06B89BA0-19C3-8FC2-8082-1B2C9B3185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3589857"/>
              </p:ext>
            </p:extLst>
          </p:nvPr>
        </p:nvGraphicFramePr>
        <p:xfrm>
          <a:off x="838200" y="457200"/>
          <a:ext cx="10515598" cy="6214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59401">
                  <a:extLst>
                    <a:ext uri="{9D8B030D-6E8A-4147-A177-3AD203B41FA5}">
                      <a16:colId xmlns:a16="http://schemas.microsoft.com/office/drawing/2014/main" val="1523273052"/>
                    </a:ext>
                  </a:extLst>
                </a:gridCol>
                <a:gridCol w="3756197">
                  <a:extLst>
                    <a:ext uri="{9D8B030D-6E8A-4147-A177-3AD203B41FA5}">
                      <a16:colId xmlns:a16="http://schemas.microsoft.com/office/drawing/2014/main" val="3099049585"/>
                    </a:ext>
                  </a:extLst>
                </a:gridCol>
              </a:tblGrid>
              <a:tr h="395470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Receita por Origem</a:t>
                      </a:r>
                      <a:endParaRPr lang="pt-BR" sz="2400" b="1" i="0" u="none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Arrecadação</a:t>
                      </a:r>
                      <a:endParaRPr lang="pt-BR" sz="2400" b="1" i="0" u="none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69834813"/>
                  </a:ext>
                </a:extLst>
              </a:tr>
              <a:tr h="376638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Receita Tributária</a:t>
                      </a:r>
                      <a:endParaRPr lang="pt-BR" sz="2400" b="0" i="0" u="none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effectLst/>
                          <a:latin typeface="Arial" panose="020B0604020202020204" pitchFamily="34" charset="0"/>
                        </a:rPr>
                        <a:t>3.034.135,56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7639126"/>
                  </a:ext>
                </a:extLst>
              </a:tr>
              <a:tr h="376638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Receita de Contribuições</a:t>
                      </a:r>
                      <a:endParaRPr lang="pt-BR" sz="2400" b="0" i="0" u="none" strike="noStrike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effectLst/>
                          <a:latin typeface="Arial" panose="020B0604020202020204" pitchFamily="34" charset="0"/>
                        </a:rPr>
                        <a:t>246.705,68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12813349"/>
                  </a:ext>
                </a:extLst>
              </a:tr>
              <a:tr h="376638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Receita Patrimonial</a:t>
                      </a:r>
                      <a:endParaRPr lang="pt-BR" sz="2400" b="0" i="0" u="none" strike="noStrike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effectLst/>
                          <a:latin typeface="Arial" panose="020B0604020202020204" pitchFamily="34" charset="0"/>
                        </a:rPr>
                        <a:t>927.632,53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4662591"/>
                  </a:ext>
                </a:extLst>
              </a:tr>
              <a:tr h="376638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Receita Agropecuária</a:t>
                      </a:r>
                      <a:endParaRPr lang="pt-BR" sz="2400" b="0" i="0" u="none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effectLst/>
                          <a:latin typeface="Arial" panose="020B0604020202020204" pitchFamily="34" charset="0"/>
                        </a:rPr>
                        <a:t>369.385,17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87002"/>
                  </a:ext>
                </a:extLst>
              </a:tr>
              <a:tr h="376638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Receita de Serviços</a:t>
                      </a:r>
                      <a:endParaRPr lang="pt-BR" sz="2400" b="0" i="0" u="none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effectLst/>
                          <a:latin typeface="Arial" panose="020B0604020202020204" pitchFamily="34" charset="0"/>
                        </a:rPr>
                        <a:t>811.771,71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78018917"/>
                  </a:ext>
                </a:extLst>
              </a:tr>
              <a:tr h="376638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Transferências Correntes</a:t>
                      </a:r>
                      <a:endParaRPr lang="pt-BR" sz="2400" b="0" i="0" u="none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effectLst/>
                          <a:latin typeface="Arial" panose="020B0604020202020204" pitchFamily="34" charset="0"/>
                        </a:rPr>
                        <a:t>31.477.043,12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97593065"/>
                  </a:ext>
                </a:extLst>
              </a:tr>
              <a:tr h="376638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Outras Receitas Correntes</a:t>
                      </a:r>
                      <a:endParaRPr lang="pt-BR" sz="2400" b="0" i="0" u="none" strike="noStrike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effectLst/>
                          <a:latin typeface="Arial" panose="020B0604020202020204" pitchFamily="34" charset="0"/>
                        </a:rPr>
                        <a:t>203.108,41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4011558"/>
                  </a:ext>
                </a:extLst>
              </a:tr>
              <a:tr h="395470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Receita Corrente</a:t>
                      </a:r>
                      <a:endParaRPr lang="pt-BR" sz="2400" b="1" i="0" u="none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>
                          <a:effectLst/>
                          <a:latin typeface="Arial" panose="020B0604020202020204" pitchFamily="34" charset="0"/>
                        </a:rPr>
                        <a:t>37.069.782,18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2289873"/>
                  </a:ext>
                </a:extLst>
              </a:tr>
              <a:tr h="376638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Operações de Crédito</a:t>
                      </a:r>
                      <a:endParaRPr lang="pt-BR" sz="2400" b="0" i="0" u="none" strike="noStrike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9824956"/>
                  </a:ext>
                </a:extLst>
              </a:tr>
              <a:tr h="376638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Alienação de Bens</a:t>
                      </a:r>
                      <a:endParaRPr lang="pt-BR" sz="2400" b="0" i="0" u="none" strike="noStrike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effectLst/>
                          <a:latin typeface="Arial" panose="020B0604020202020204" pitchFamily="34" charset="0"/>
                        </a:rPr>
                        <a:t>371.600,00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9105156"/>
                  </a:ext>
                </a:extLst>
              </a:tr>
              <a:tr h="376638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Amortização Empréstimos</a:t>
                      </a:r>
                      <a:endParaRPr lang="pt-BR" sz="2400" b="0" i="0" u="none" strike="noStrike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54994807"/>
                  </a:ext>
                </a:extLst>
              </a:tr>
              <a:tr h="376638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Transferências de Capital</a:t>
                      </a:r>
                      <a:endParaRPr lang="pt-BR" sz="2400" b="0" i="0" u="none" strike="noStrike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effectLst/>
                          <a:latin typeface="Arial" panose="020B0604020202020204" pitchFamily="34" charset="0"/>
                        </a:rPr>
                        <a:t>3.502.034,27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19316751"/>
                  </a:ext>
                </a:extLst>
              </a:tr>
              <a:tr h="376638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Outras Receitas de Capital</a:t>
                      </a:r>
                      <a:endParaRPr lang="pt-BR" sz="2400" b="0" i="0" u="none" strike="noStrike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17057456"/>
                  </a:ext>
                </a:extLst>
              </a:tr>
              <a:tr h="395470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Receita de Capital</a:t>
                      </a:r>
                      <a:endParaRPr lang="pt-BR" sz="2400" b="1" i="0" u="none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>
                          <a:effectLst/>
                          <a:latin typeface="Arial" panose="020B0604020202020204" pitchFamily="34" charset="0"/>
                        </a:rPr>
                        <a:t>3.873.634,27</a:t>
                      </a:r>
                    </a:p>
                  </a:txBody>
                  <a:tcPr marL="9525" marR="9525" marT="9525" marB="0"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2569717"/>
                  </a:ext>
                </a:extLst>
              </a:tr>
              <a:tr h="508461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Total da Receita </a:t>
                      </a:r>
                      <a:endParaRPr lang="pt-BR" sz="2400" b="1" i="0" u="none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effectLst/>
                          <a:latin typeface="Arial" panose="020B0604020202020204" pitchFamily="34" charset="0"/>
                        </a:rPr>
                        <a:t>40.943.416,45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7197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1131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3D75855C-7C73-4FC9-A28A-81830BF9392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468343"/>
              </p:ext>
            </p:extLst>
          </p:nvPr>
        </p:nvGraphicFramePr>
        <p:xfrm>
          <a:off x="2057400" y="674704"/>
          <a:ext cx="8515905" cy="524670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{72833802-FEF1-4C79-8D5D-14CF1EAF98D9}</a:tableStyleId>
              </a:tblPr>
              <a:tblGrid>
                <a:gridCol w="4386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58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36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2967">
                <a:tc>
                  <a:txBody>
                    <a:bodyPr/>
                    <a:lstStyle/>
                    <a:p>
                      <a:pPr algn="ctr" fontAlgn="b"/>
                      <a:r>
                        <a:rPr lang="pt-BR" sz="26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Despesas</a:t>
                      </a:r>
                      <a:endParaRPr lang="pt-BR" sz="26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6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Total</a:t>
                      </a:r>
                      <a:endParaRPr lang="pt-BR" sz="26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6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%</a:t>
                      </a:r>
                      <a:endParaRPr lang="pt-BR" sz="26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967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1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Correntes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1" u="none" strike="noStrike" dirty="0">
                          <a:effectLst/>
                          <a:latin typeface="Arial" panose="020B0604020202020204" pitchFamily="34" charset="0"/>
                        </a:rPr>
                        <a:t>33.849.797,54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400" b="1" i="1" u="none" strike="noStrike" dirty="0">
                          <a:effectLst/>
                          <a:latin typeface="Arial" panose="020B0604020202020204" pitchFamily="34" charset="0"/>
                        </a:rPr>
                        <a:t>92,09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96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Pessoal e Encargos Sociais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effectLst/>
                          <a:latin typeface="Arial" panose="020B0604020202020204" pitchFamily="34" charset="0"/>
                        </a:rPr>
                        <a:t>16.833.470,84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400" b="1" i="1" u="none" strike="noStrike" dirty="0">
                          <a:effectLst/>
                          <a:latin typeface="Arial" panose="020B0604020202020204" pitchFamily="34" charset="0"/>
                        </a:rPr>
                        <a:t>45,80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96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Juros e Encargos da Dívida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400" b="1" i="1" u="none" strike="noStrike" dirty="0"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96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Outras Despesas Correntes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effectLst/>
                          <a:latin typeface="Arial" panose="020B0604020202020204" pitchFamily="34" charset="0"/>
                        </a:rPr>
                        <a:t>17.016.326,70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400" b="1" i="1" u="none" strike="noStrike" dirty="0">
                          <a:effectLst/>
                          <a:latin typeface="Arial" panose="020B0604020202020204" pitchFamily="34" charset="0"/>
                        </a:rPr>
                        <a:t>46,30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967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1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Capital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1" u="none" strike="noStrike">
                          <a:effectLst/>
                          <a:latin typeface="Arial" panose="020B0604020202020204" pitchFamily="34" charset="0"/>
                        </a:rPr>
                        <a:t>2.905.575,22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400" b="1" i="1" u="none" strike="noStrike" dirty="0">
                          <a:effectLst/>
                          <a:latin typeface="Arial" panose="020B0604020202020204" pitchFamily="34" charset="0"/>
                        </a:rPr>
                        <a:t>7,91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296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Investimentos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effectLst/>
                          <a:latin typeface="Arial" panose="020B0604020202020204" pitchFamily="34" charset="0"/>
                        </a:rPr>
                        <a:t>2.905.575,22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400" b="1" i="1" u="none" strike="noStrike" dirty="0">
                          <a:effectLst/>
                          <a:latin typeface="Arial" panose="020B0604020202020204" pitchFamily="34" charset="0"/>
                        </a:rPr>
                        <a:t>7,91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296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Amortização da Dívida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400" b="1" i="1" u="none" strike="noStrike" dirty="0"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2967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Total das Despesas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 dirty="0">
                          <a:effectLst/>
                          <a:latin typeface="Arial" panose="020B0604020202020204" pitchFamily="34" charset="0"/>
                        </a:rPr>
                        <a:t>36.755.372,76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 dirty="0"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3011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A505C3-AD2F-653C-34B1-0F757105D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700" u="none" strike="noStrike" dirty="0">
                <a:effectLst/>
              </a:rPr>
              <a:t>        DESPESAS LIQUIDADAS NO PERÍODO POR FUNÇÃO DE GOVERNO</a:t>
            </a:r>
            <a:br>
              <a:rPr lang="pt-BR" sz="4400" b="1" i="0" u="none" strike="noStrike" dirty="0">
                <a:solidFill>
                  <a:srgbClr val="F2F2F2"/>
                </a:solidFill>
                <a:effectLst/>
                <a:latin typeface="Arial" panose="020B0604020202020204" pitchFamily="34" charset="0"/>
              </a:rPr>
            </a:br>
            <a:endParaRPr lang="pt-BR" dirty="0"/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9E1700C7-5C94-C28E-5582-96E9C6280A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1457460"/>
              </p:ext>
            </p:extLst>
          </p:nvPr>
        </p:nvGraphicFramePr>
        <p:xfrm>
          <a:off x="1075266" y="855133"/>
          <a:ext cx="9948333" cy="60317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95061">
                  <a:extLst>
                    <a:ext uri="{9D8B030D-6E8A-4147-A177-3AD203B41FA5}">
                      <a16:colId xmlns:a16="http://schemas.microsoft.com/office/drawing/2014/main" val="2169398638"/>
                    </a:ext>
                  </a:extLst>
                </a:gridCol>
                <a:gridCol w="1428408">
                  <a:extLst>
                    <a:ext uri="{9D8B030D-6E8A-4147-A177-3AD203B41FA5}">
                      <a16:colId xmlns:a16="http://schemas.microsoft.com/office/drawing/2014/main" val="2880974673"/>
                    </a:ext>
                  </a:extLst>
                </a:gridCol>
                <a:gridCol w="1332380">
                  <a:extLst>
                    <a:ext uri="{9D8B030D-6E8A-4147-A177-3AD203B41FA5}">
                      <a16:colId xmlns:a16="http://schemas.microsoft.com/office/drawing/2014/main" val="1332510212"/>
                    </a:ext>
                  </a:extLst>
                </a:gridCol>
                <a:gridCol w="816233">
                  <a:extLst>
                    <a:ext uri="{9D8B030D-6E8A-4147-A177-3AD203B41FA5}">
                      <a16:colId xmlns:a16="http://schemas.microsoft.com/office/drawing/2014/main" val="4196770904"/>
                    </a:ext>
                  </a:extLst>
                </a:gridCol>
                <a:gridCol w="876251">
                  <a:extLst>
                    <a:ext uri="{9D8B030D-6E8A-4147-A177-3AD203B41FA5}">
                      <a16:colId xmlns:a16="http://schemas.microsoft.com/office/drawing/2014/main" val="2821596906"/>
                    </a:ext>
                  </a:extLst>
                </a:gridCol>
              </a:tblGrid>
              <a:tr h="375797">
                <a:tc gridSpan="5">
                  <a:txBody>
                    <a:bodyPr/>
                    <a:lstStyle/>
                    <a:p>
                      <a:pPr algn="ctr" fontAlgn="b"/>
                      <a:endParaRPr lang="pt-BR" sz="900" b="1" i="0" u="none" strike="noStrike" dirty="0">
                        <a:solidFill>
                          <a:srgbClr val="F2F2F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72" marR="8972" marT="8972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1675310"/>
                  </a:ext>
                </a:extLst>
              </a:tr>
              <a:tr h="40003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Função de Governo</a:t>
                      </a:r>
                      <a:endParaRPr lang="pt-BR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Autorizado (R$)</a:t>
                      </a:r>
                      <a:endParaRPr lang="pt-BR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Executado (R$)</a:t>
                      </a:r>
                      <a:endParaRPr lang="pt-BR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% </a:t>
                      </a:r>
                      <a:r>
                        <a:rPr lang="pt-BR" sz="1600" u="none" strike="noStrike" dirty="0" err="1">
                          <a:effectLst/>
                        </a:rPr>
                        <a:t>Exec</a:t>
                      </a:r>
                      <a:r>
                        <a:rPr lang="pt-BR" sz="1600" u="none" strike="noStrike" dirty="0">
                          <a:effectLst/>
                        </a:rPr>
                        <a:t>.</a:t>
                      </a:r>
                      <a:endParaRPr lang="pt-BR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% S/TOTAL</a:t>
                      </a:r>
                      <a:endParaRPr lang="pt-BR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72" marR="8972" marT="8972" marB="0" anchor="b"/>
                </a:tc>
                <a:extLst>
                  <a:ext uri="{0D108BD9-81ED-4DB2-BD59-A6C34878D82A}">
                    <a16:rowId xmlns:a16="http://schemas.microsoft.com/office/drawing/2014/main" val="2269038399"/>
                  </a:ext>
                </a:extLst>
              </a:tr>
              <a:tr h="257506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01 – Legislativa</a:t>
                      </a:r>
                      <a:endParaRPr lang="pt-BR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870.590,74</a:t>
                      </a:r>
                      <a:endParaRPr lang="pt-BR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701.668,95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80,60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1,91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extLst>
                  <a:ext uri="{0D108BD9-81ED-4DB2-BD59-A6C34878D82A}">
                    <a16:rowId xmlns:a16="http://schemas.microsoft.com/office/drawing/2014/main" val="3456940594"/>
                  </a:ext>
                </a:extLst>
              </a:tr>
              <a:tr h="257506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04 – Administração</a:t>
                      </a:r>
                      <a:endParaRPr lang="pt-BR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3.902.738,02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3.826.981,55</a:t>
                      </a:r>
                      <a:endParaRPr lang="pt-BR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98,06</a:t>
                      </a:r>
                      <a:endParaRPr lang="pt-BR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10,41</a:t>
                      </a:r>
                      <a:endParaRPr lang="pt-BR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extLst>
                  <a:ext uri="{0D108BD9-81ED-4DB2-BD59-A6C34878D82A}">
                    <a16:rowId xmlns:a16="http://schemas.microsoft.com/office/drawing/2014/main" val="1709442351"/>
                  </a:ext>
                </a:extLst>
              </a:tr>
              <a:tr h="257506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</a:rPr>
                        <a:t>06 – Segurança Pública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271.606,41</a:t>
                      </a:r>
                      <a:endParaRPr lang="pt-BR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191.544,16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70,52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0,52</a:t>
                      </a:r>
                      <a:endParaRPr lang="pt-BR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extLst>
                  <a:ext uri="{0D108BD9-81ED-4DB2-BD59-A6C34878D82A}">
                    <a16:rowId xmlns:a16="http://schemas.microsoft.com/office/drawing/2014/main" val="1741263643"/>
                  </a:ext>
                </a:extLst>
              </a:tr>
              <a:tr h="257506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</a:rPr>
                        <a:t>08 – Assistência Social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1.922.000,34</a:t>
                      </a:r>
                      <a:endParaRPr lang="pt-BR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1.729.545,11</a:t>
                      </a:r>
                      <a:endParaRPr lang="pt-BR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89,99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4,71</a:t>
                      </a:r>
                      <a:endParaRPr lang="pt-BR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extLst>
                  <a:ext uri="{0D108BD9-81ED-4DB2-BD59-A6C34878D82A}">
                    <a16:rowId xmlns:a16="http://schemas.microsoft.com/office/drawing/2014/main" val="289297394"/>
                  </a:ext>
                </a:extLst>
              </a:tr>
              <a:tr h="257506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</a:rPr>
                        <a:t>10 – Saúde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9.530.920,03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8.940.710,33</a:t>
                      </a:r>
                      <a:endParaRPr lang="pt-BR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93,81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24,32</a:t>
                      </a:r>
                      <a:endParaRPr lang="pt-BR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extLst>
                  <a:ext uri="{0D108BD9-81ED-4DB2-BD59-A6C34878D82A}">
                    <a16:rowId xmlns:a16="http://schemas.microsoft.com/office/drawing/2014/main" val="4091209823"/>
                  </a:ext>
                </a:extLst>
              </a:tr>
              <a:tr h="257506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</a:rPr>
                        <a:t>12 – Educação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8.432.788,49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8.115.726,63</a:t>
                      </a:r>
                      <a:endParaRPr lang="pt-BR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96,24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22,08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extLst>
                  <a:ext uri="{0D108BD9-81ED-4DB2-BD59-A6C34878D82A}">
                    <a16:rowId xmlns:a16="http://schemas.microsoft.com/office/drawing/2014/main" val="1337841432"/>
                  </a:ext>
                </a:extLst>
              </a:tr>
              <a:tr h="257506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</a:rPr>
                        <a:t>13 – Cultura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1.377.592,42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1.278.737,71</a:t>
                      </a:r>
                      <a:endParaRPr lang="pt-BR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92,82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3,48</a:t>
                      </a:r>
                      <a:endParaRPr lang="pt-BR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extLst>
                  <a:ext uri="{0D108BD9-81ED-4DB2-BD59-A6C34878D82A}">
                    <a16:rowId xmlns:a16="http://schemas.microsoft.com/office/drawing/2014/main" val="4069165644"/>
                  </a:ext>
                </a:extLst>
              </a:tr>
              <a:tr h="257506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</a:rPr>
                        <a:t>15 – Urbanismo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5.034.117,02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2.102.900,87</a:t>
                      </a:r>
                      <a:endParaRPr lang="pt-BR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41,77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5,72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extLst>
                  <a:ext uri="{0D108BD9-81ED-4DB2-BD59-A6C34878D82A}">
                    <a16:rowId xmlns:a16="http://schemas.microsoft.com/office/drawing/2014/main" val="3213582184"/>
                  </a:ext>
                </a:extLst>
              </a:tr>
              <a:tr h="257506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</a:rPr>
                        <a:t>16 – Habitação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1.000,00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0,00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0,00</a:t>
                      </a:r>
                      <a:endParaRPr lang="pt-BR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0,00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extLst>
                  <a:ext uri="{0D108BD9-81ED-4DB2-BD59-A6C34878D82A}">
                    <a16:rowId xmlns:a16="http://schemas.microsoft.com/office/drawing/2014/main" val="2597265044"/>
                  </a:ext>
                </a:extLst>
              </a:tr>
              <a:tr h="257506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</a:rPr>
                        <a:t>17 – Saneamento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1.672.334,15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1.534.801,73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91,78</a:t>
                      </a:r>
                      <a:endParaRPr lang="pt-BR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4,18</a:t>
                      </a:r>
                      <a:endParaRPr lang="pt-BR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extLst>
                  <a:ext uri="{0D108BD9-81ED-4DB2-BD59-A6C34878D82A}">
                    <a16:rowId xmlns:a16="http://schemas.microsoft.com/office/drawing/2014/main" val="2097016014"/>
                  </a:ext>
                </a:extLst>
              </a:tr>
              <a:tr h="257506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</a:rPr>
                        <a:t>18 - Gestão Ambiental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49.375,00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35.681,28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72,27</a:t>
                      </a:r>
                      <a:endParaRPr lang="pt-BR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0,10</a:t>
                      </a:r>
                      <a:endParaRPr lang="pt-BR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extLst>
                  <a:ext uri="{0D108BD9-81ED-4DB2-BD59-A6C34878D82A}">
                    <a16:rowId xmlns:a16="http://schemas.microsoft.com/office/drawing/2014/main" val="3989800942"/>
                  </a:ext>
                </a:extLst>
              </a:tr>
              <a:tr h="257506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</a:rPr>
                        <a:t>20 – Agricultura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2.301.067,50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1.895.002,79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82,35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5,16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extLst>
                  <a:ext uri="{0D108BD9-81ED-4DB2-BD59-A6C34878D82A}">
                    <a16:rowId xmlns:a16="http://schemas.microsoft.com/office/drawing/2014/main" val="3434631064"/>
                  </a:ext>
                </a:extLst>
              </a:tr>
              <a:tr h="257506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</a:rPr>
                        <a:t>22 – Indústria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296.368,34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275.368,61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92,91</a:t>
                      </a:r>
                      <a:endParaRPr lang="pt-BR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0,75</a:t>
                      </a:r>
                      <a:endParaRPr lang="pt-BR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extLst>
                  <a:ext uri="{0D108BD9-81ED-4DB2-BD59-A6C34878D82A}">
                    <a16:rowId xmlns:a16="http://schemas.microsoft.com/office/drawing/2014/main" val="1229800599"/>
                  </a:ext>
                </a:extLst>
              </a:tr>
              <a:tr h="257506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</a:rPr>
                        <a:t>23- Comércio e Serviços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99.000,00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83.297,48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84,14</a:t>
                      </a:r>
                      <a:endParaRPr lang="pt-BR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0,23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extLst>
                  <a:ext uri="{0D108BD9-81ED-4DB2-BD59-A6C34878D82A}">
                    <a16:rowId xmlns:a16="http://schemas.microsoft.com/office/drawing/2014/main" val="774814936"/>
                  </a:ext>
                </a:extLst>
              </a:tr>
              <a:tr h="257506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</a:rPr>
                        <a:t>24- Comunicações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0,00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0,00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0,00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0,00</a:t>
                      </a:r>
                      <a:endParaRPr lang="pt-BR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extLst>
                  <a:ext uri="{0D108BD9-81ED-4DB2-BD59-A6C34878D82A}">
                    <a16:rowId xmlns:a16="http://schemas.microsoft.com/office/drawing/2014/main" val="461315905"/>
                  </a:ext>
                </a:extLst>
              </a:tr>
              <a:tr h="257506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</a:rPr>
                        <a:t>25 – Energia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278.566,68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198.550,73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71,28</a:t>
                      </a:r>
                      <a:endParaRPr lang="pt-BR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0,54</a:t>
                      </a:r>
                      <a:endParaRPr lang="pt-BR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extLst>
                  <a:ext uri="{0D108BD9-81ED-4DB2-BD59-A6C34878D82A}">
                    <a16:rowId xmlns:a16="http://schemas.microsoft.com/office/drawing/2014/main" val="2423438841"/>
                  </a:ext>
                </a:extLst>
              </a:tr>
              <a:tr h="257506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</a:rPr>
                        <a:t>26 – Transporte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5.057.823,75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4.582.092,94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90,59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12,47</a:t>
                      </a:r>
                      <a:endParaRPr lang="pt-BR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extLst>
                  <a:ext uri="{0D108BD9-81ED-4DB2-BD59-A6C34878D82A}">
                    <a16:rowId xmlns:a16="http://schemas.microsoft.com/office/drawing/2014/main" val="3914061359"/>
                  </a:ext>
                </a:extLst>
              </a:tr>
              <a:tr h="257506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</a:rPr>
                        <a:t>27 – Desporto e Lazer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1.308.103,00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1.262.761,89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96,53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3,44</a:t>
                      </a:r>
                      <a:endParaRPr lang="pt-BR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extLst>
                  <a:ext uri="{0D108BD9-81ED-4DB2-BD59-A6C34878D82A}">
                    <a16:rowId xmlns:a16="http://schemas.microsoft.com/office/drawing/2014/main" val="2055133710"/>
                  </a:ext>
                </a:extLst>
              </a:tr>
              <a:tr h="257506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</a:rPr>
                        <a:t>28 – Encargos Especiais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75.000,00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0,00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0,00</a:t>
                      </a:r>
                      <a:endParaRPr lang="pt-BR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0,00</a:t>
                      </a:r>
                      <a:endParaRPr lang="pt-BR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extLst>
                  <a:ext uri="{0D108BD9-81ED-4DB2-BD59-A6C34878D82A}">
                    <a16:rowId xmlns:a16="http://schemas.microsoft.com/office/drawing/2014/main" val="1407742842"/>
                  </a:ext>
                </a:extLst>
              </a:tr>
              <a:tr h="26669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Despesa Total</a:t>
                      </a:r>
                      <a:endParaRPr lang="pt-BR" sz="1600" b="1" i="0" u="none" strike="noStrike">
                        <a:solidFill>
                          <a:srgbClr val="F2F2F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42.480.991,89</a:t>
                      </a:r>
                      <a:endParaRPr lang="pt-BR" sz="1600" b="1" i="0" u="none" strike="noStrike">
                        <a:solidFill>
                          <a:srgbClr val="F2F2F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36.755.372,76</a:t>
                      </a:r>
                      <a:endParaRPr lang="pt-BR" sz="1600" b="1" i="0" u="none" strike="noStrike">
                        <a:solidFill>
                          <a:srgbClr val="F2F2F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</a:rPr>
                        <a:t>86,52</a:t>
                      </a:r>
                      <a:endParaRPr lang="pt-BR" sz="1600" b="1" i="0" u="none" strike="noStrike">
                        <a:solidFill>
                          <a:srgbClr val="F2F2F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100,00</a:t>
                      </a:r>
                      <a:endParaRPr lang="pt-BR" sz="1600" b="1" i="0" u="none" strike="noStrike" dirty="0">
                        <a:solidFill>
                          <a:srgbClr val="F2F2F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2" marR="8972" marT="8972" marB="0" anchor="b"/>
                </a:tc>
                <a:extLst>
                  <a:ext uri="{0D108BD9-81ED-4DB2-BD59-A6C34878D82A}">
                    <a16:rowId xmlns:a16="http://schemas.microsoft.com/office/drawing/2014/main" val="2221523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0246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89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94DF43A-4E17-460A-96AF-8A92FE6200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625124"/>
              </p:ext>
            </p:extLst>
          </p:nvPr>
        </p:nvGraphicFramePr>
        <p:xfrm>
          <a:off x="1767466" y="665826"/>
          <a:ext cx="7528934" cy="5100140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4199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94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243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Despesa Realizada em Exercícios Anteriores</a:t>
                      </a:r>
                      <a:endParaRPr lang="pt-BR" sz="26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24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600" b="0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Exercício </a:t>
                      </a:r>
                      <a:endParaRPr lang="pt-BR" sz="2600" b="0" dirty="0">
                        <a:ln>
                          <a:solidFill>
                            <a:schemeClr val="tx1"/>
                          </a:solidFill>
                        </a:ln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600" dirty="0">
                          <a:effectLst/>
                          <a:latin typeface="Century Gothic" panose="020B0502020202020204" pitchFamily="34" charset="0"/>
                        </a:rPr>
                        <a:t>Valores R$</a:t>
                      </a:r>
                      <a:endParaRPr lang="pt-BR" sz="26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24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6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pt-BR" sz="26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22.232.302,15</a:t>
                      </a:r>
                      <a:endParaRPr lang="pt-BR" sz="2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24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6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pt-BR" sz="26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22.633.144,62</a:t>
                      </a:r>
                      <a:endParaRPr lang="pt-BR" sz="2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24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6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pt-BR" sz="26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26.854.650,25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24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6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pt-BR" sz="26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38.489.619,20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037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600" b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2023</a:t>
                      </a:r>
                      <a:endParaRPr lang="pt-BR" sz="26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800" b="0" u="none" strike="noStrike" kern="1200" dirty="0">
                        <a:ln>
                          <a:solidFill>
                            <a:schemeClr val="tx2">
                              <a:lumMod val="75000"/>
                            </a:schemeClr>
                          </a:solidFill>
                        </a:ln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r" fontAlgn="b"/>
                      <a:r>
                        <a:rPr lang="pt-BR" sz="2800" b="1" i="0" u="none" strike="noStrike" dirty="0">
                          <a:effectLst/>
                          <a:latin typeface="Arial" panose="020B0604020202020204" pitchFamily="34" charset="0"/>
                        </a:rPr>
                        <a:t>36.755.372,76</a:t>
                      </a:r>
                    </a:p>
                    <a:p>
                      <a:pPr algn="r" fontAlgn="b"/>
                      <a:endParaRPr lang="pt-BR" sz="28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1358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11573</TotalTime>
  <Words>743</Words>
  <Application>Microsoft Office PowerPoint</Application>
  <PresentationFormat>Widescreen</PresentationFormat>
  <Paragraphs>304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Century Gothic</vt:lpstr>
      <vt:lpstr>Symbol</vt:lpstr>
      <vt:lpstr>Tema do Office</vt:lpstr>
      <vt:lpstr>Prestação de Contas  3º Quadrimestre 2023</vt:lpstr>
      <vt:lpstr>Apresentação do PowerPoint</vt:lpstr>
      <vt:lpstr>Apresentação do PowerPoint</vt:lpstr>
      <vt:lpstr>Execução Orçamentária</vt:lpstr>
      <vt:lpstr>Apresentação do PowerPoint</vt:lpstr>
      <vt:lpstr>Apresentação do PowerPoint</vt:lpstr>
      <vt:lpstr>Apresentação do PowerPoint</vt:lpstr>
      <vt:lpstr>        DESPESAS LIQUIDADAS NO PERÍODO POR FUNÇÃO DE GOVERNO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Pref. Mun.Tunápolis</dc:creator>
  <cp:lastModifiedBy>Imprensa</cp:lastModifiedBy>
  <cp:revision>223</cp:revision>
  <cp:lastPrinted>2023-09-27T19:43:23Z</cp:lastPrinted>
  <dcterms:created xsi:type="dcterms:W3CDTF">2022-01-19T14:06:16Z</dcterms:created>
  <dcterms:modified xsi:type="dcterms:W3CDTF">2024-02-26T12:54:57Z</dcterms:modified>
</cp:coreProperties>
</file>