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77" r:id="rId16"/>
    <p:sldId id="269" r:id="rId17"/>
    <p:sldId id="271" r:id="rId18"/>
    <p:sldId id="272" r:id="rId19"/>
    <p:sldId id="273" r:id="rId20"/>
    <p:sldId id="276" r:id="rId21"/>
    <p:sldId id="275" r:id="rId22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pt-BR"/>
              <a:t>Comparativo Receitas e Despesas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5217020236696796"/>
          <c:y val="0.11404735940044559"/>
          <c:w val="0.84643934547244093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Despesas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Plan1!$B$2:$B$6</c:f>
              <c:numCache>
                <c:formatCode>#,##0.00</c:formatCode>
                <c:ptCount val="5"/>
                <c:pt idx="0">
                  <c:v>22689522.210000001</c:v>
                </c:pt>
                <c:pt idx="1">
                  <c:v>22232302.149999999</c:v>
                </c:pt>
                <c:pt idx="2">
                  <c:v>22633144.620000001</c:v>
                </c:pt>
                <c:pt idx="3">
                  <c:v>26854650.25</c:v>
                </c:pt>
                <c:pt idx="4">
                  <c:v>38489619.200000003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D-475C-AF05-31619CF23F4E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Receitas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Plan1!$C$2:$C$6</c:f>
              <c:numCache>
                <c:formatCode>#,##0.00</c:formatCode>
                <c:ptCount val="5"/>
                <c:pt idx="0">
                  <c:v>22725944.57</c:v>
                </c:pt>
                <c:pt idx="1">
                  <c:v>23140246.399999999</c:v>
                </c:pt>
                <c:pt idx="2">
                  <c:v>26543516.280000001</c:v>
                </c:pt>
                <c:pt idx="3">
                  <c:v>29501104.16</c:v>
                </c:pt>
                <c:pt idx="4">
                  <c:v>43106019.560000002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D-475C-AF05-31619CF23F4E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Plan1!$D$2:$D$6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756D-475C-AF05-31619CF23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6734952"/>
        <c:axId val="216733776"/>
      </c:barChart>
      <c:catAx>
        <c:axId val="21673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216733776"/>
        <c:crosses val="autoZero"/>
        <c:auto val="1"/>
        <c:lblAlgn val="ctr"/>
        <c:lblOffset val="100"/>
        <c:noMultiLvlLbl val="0"/>
      </c:catAx>
      <c:valAx>
        <c:axId val="21673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216734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3977371328293262E-4"/>
          <c:y val="0.95203765058823508"/>
          <c:w val="0.3620395869822346"/>
          <c:h val="4.5630118842114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8A448-BA14-4ECE-811F-7874FD43F8F7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B765F-1DC8-466F-814C-E45C1FE52D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72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2ECA6-F201-44DE-9643-F2308ADEED7F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B28FF-1B13-4E9B-88A9-2077968272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61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44FC1-A154-462A-95DC-B2645CA9D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9BBCD9-E750-4145-966B-DC7471EF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6F4A2D-A19E-4B35-B12E-7B3469042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C59ACF-6C70-4B51-A4E9-3142B73E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5F5E4C-5C7B-41F3-972F-D379ABC2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98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16C84-B02A-4885-99DE-BE4F48DD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6A8A33-F7E7-454D-A6F3-D1587F098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3C6459-3D17-49F7-A6A8-778FD1C4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267FA6-F38D-455E-BD0A-DC4037FC1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5B17A6-FE11-4259-98F7-7596BEB2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32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FDDBE2-3E30-4425-84FC-CFA61839F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4AF04C-BF48-40D5-A67C-96EE88F91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373CA6-3960-4F24-9417-720E769F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CEF7D4-20F5-4226-AD02-07CC58B0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043C9D-5ECF-4059-9CA3-BDDF2055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36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20DE8-54DA-41FD-A661-73D3B5E3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66F72A-6EA8-4A83-87C5-2EDFEFBB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2D58D5-FE02-4ED8-A061-2DFF049E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05A8D0-8393-4688-9D37-C1EFC6E1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9EFA81-1A53-43E7-B671-9311B9C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87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873DD-15AB-4BF4-894D-768FD064C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AA1E4E-DF44-473F-BFFD-B3B9CE87A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EA7601-2F33-4551-83D6-EE8779BD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AE39B7-9C3D-4B76-BE77-E4CF443F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D17917-A61B-41E7-91E5-4D167499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9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D31DB-B5FA-42ED-BC0E-C56C1158A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62D3E2-842A-4F07-8A92-B970DCF1B2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94C993-44AC-440F-B547-86A0FC78C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1ECEC6-997B-4CBE-BAC5-B0C8D162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727D720-7F8F-47C2-9A6E-D7577EBE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DE0FB-0C91-4BAB-BFF4-34604DF98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0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7FAC8-099A-477C-B5D3-BBCFBB9E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BC8C77-A674-4D3B-93FA-F0B7B3DCF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04EE93-A1F5-41A5-A223-C19C6A123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8DC6EC-FCC2-45F9-AF0F-2EA931C28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F13A2FF-046C-4855-9FDB-897F267EE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0774BC-5278-4FD7-BABD-ECEEB6A4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8F961FA-4E54-4B58-A1C1-5D2521E1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4EF8A88-D65A-46BE-B5DD-EA23A5AA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95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F519D-CC40-4E0C-8DCD-494292E3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8A4D24-7840-4094-8D07-9E660392A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262962-B2BD-4CD3-AA28-72431EB9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160F77-0005-4A30-A90A-0971D06E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46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A6409AE-4091-4308-BEB1-A581A83A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9036831-DE12-481C-8DAB-2C4E5B81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32FF335-967C-4926-8059-49DF2F9C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37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BF972-4822-4612-BC09-E4F6EF0B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8F6F53-F35A-4A9A-9C37-804FDF38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9B055A-DDEA-4615-A365-A38652F6B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93F635-E5E0-432B-A64B-04150574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910AB0-E6E6-45D8-AD93-3DDB4251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A497A0-112D-4681-8F3F-A0F89E48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32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4AC00-82FC-4673-8536-730AF4D8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C740542-97B4-47FB-AFA0-F4BBA7425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6EF7B-CE3A-48E4-B104-5BB47A800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3D170E-12E2-47FB-AA29-76C3FC5D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FE3FD2-206C-4EB0-880B-653D074B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3552D6-5CE5-4E24-A850-FAF11804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60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934418D-C796-4561-BF3F-D2ACF0C69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6633E4-F265-433B-BA9B-D6B3B4DC8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2A4EB1-7D29-48F1-B002-8D6419EBD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D62C-1975-4527-BBA3-6700E54D52FD}" type="datetimeFigureOut">
              <a:rPr lang="pt-BR" smtClean="0"/>
              <a:t>24/02/2023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C45278-3016-4954-AD2E-1DB9E98F6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07A2C3-8E94-4ABA-948C-B8503DEB1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9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1050677-7E83-4843-9D8E-873941241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2"/>
            <a:ext cx="12192000" cy="6858000"/>
          </a:xfrm>
          <a:prstGeom prst="rect">
            <a:avLst/>
          </a:prstGeom>
        </p:spPr>
      </p:pic>
      <p:sp>
        <p:nvSpPr>
          <p:cNvPr id="5" name="Título 4"/>
          <p:cNvSpPr txBox="1">
            <a:spLocks noGrp="1"/>
          </p:cNvSpPr>
          <p:nvPr>
            <p:ph type="ctrTitle"/>
          </p:nvPr>
        </p:nvSpPr>
        <p:spPr>
          <a:xfrm>
            <a:off x="4386263" y="3302636"/>
            <a:ext cx="6708775" cy="2996565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Prestação de Contas </a:t>
            </a:r>
          </a:p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3º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71993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226958"/>
              </p:ext>
            </p:extLst>
          </p:nvPr>
        </p:nvGraphicFramePr>
        <p:xfrm>
          <a:off x="1767466" y="665826"/>
          <a:ext cx="7696130" cy="5166805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292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3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1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 Realizada em Exercícios Anteriores</a:t>
                      </a:r>
                      <a:endParaRPr lang="pt-BR" sz="2600" b="1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dirty="0">
                          <a:effectLst/>
                          <a:latin typeface="Century Gothic" panose="020B0502020202020204" pitchFamily="34" charset="0"/>
                        </a:rPr>
                        <a:t>Valores (R$) </a:t>
                      </a:r>
                      <a:endParaRPr lang="pt-BR" sz="26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dirty="0">
                          <a:effectLst/>
                          <a:latin typeface="Century Gothic" panose="020B0502020202020204" pitchFamily="34" charset="0"/>
                        </a:rPr>
                        <a:t>22.689.522,21</a:t>
                      </a:r>
                      <a:endParaRPr lang="pt-BR" sz="26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effectLst/>
                          <a:latin typeface="Century Gothic" panose="020B0502020202020204" pitchFamily="34" charset="0"/>
                        </a:rPr>
                        <a:t>22.232.302,15</a:t>
                      </a:r>
                      <a:endParaRPr lang="pt-BR" sz="26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2020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effectLst/>
                          <a:latin typeface="Century Gothic" panose="020B0502020202020204" pitchFamily="34" charset="0"/>
                        </a:rPr>
                        <a:t>22.633.144,62</a:t>
                      </a:r>
                      <a:endParaRPr lang="pt-BR" sz="26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2021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26.854.650,25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  <a:endParaRPr lang="pt-BR" sz="26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38.489.619,20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35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3F7148D-0F4F-4C7B-A50F-5C1DFFBCDF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7005064"/>
              </p:ext>
            </p:extLst>
          </p:nvPr>
        </p:nvGraphicFramePr>
        <p:xfrm>
          <a:off x="1052422" y="327805"/>
          <a:ext cx="9133457" cy="599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8255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A81554E-45FC-BB6F-0222-F6478491C92E}"/>
              </a:ext>
            </a:extLst>
          </p:cNvPr>
          <p:cNvSpPr txBox="1">
            <a:spLocks/>
          </p:cNvSpPr>
          <p:nvPr/>
        </p:nvSpPr>
        <p:spPr>
          <a:xfrm>
            <a:off x="1547822" y="393443"/>
            <a:ext cx="8208962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Educação (25%)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54668"/>
              </p:ext>
            </p:extLst>
          </p:nvPr>
        </p:nvGraphicFramePr>
        <p:xfrm>
          <a:off x="2286000" y="1915884"/>
          <a:ext cx="7685314" cy="31459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0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4098">
                <a:tc>
                  <a:txBody>
                    <a:bodyPr/>
                    <a:lstStyle/>
                    <a:p>
                      <a:pPr marL="1365250" marR="135953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813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(R$)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888">
                <a:tc>
                  <a:txBody>
                    <a:bodyPr/>
                    <a:lstStyle/>
                    <a:p>
                      <a:pPr marL="4381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r>
                        <a:rPr lang="pt-PT" sz="2000" spc="-1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2000" spc="-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r>
                        <a:rPr lang="pt-PT" sz="2000" spc="-1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para</a:t>
                      </a:r>
                      <a:r>
                        <a:rPr lang="pt-PT" sz="2000" spc="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Efeito</a:t>
                      </a:r>
                      <a:r>
                        <a:rPr lang="pt-PT" sz="2000" spc="-1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000" spc="-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Cálculo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9.083.739,26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29,95%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098">
                <a:tc>
                  <a:txBody>
                    <a:bodyPr/>
                    <a:lstStyle/>
                    <a:p>
                      <a:pPr marL="4381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</a:t>
                      </a:r>
                      <a:r>
                        <a:rPr lang="pt-PT" sz="2000" spc="-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000" spc="-2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000" spc="-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  <a:r>
                        <a:rPr lang="pt-PT" sz="2000" spc="-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2000" spc="-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  <a:r>
                        <a:rPr lang="pt-PT" sz="2000" spc="-1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</a:t>
                      </a:r>
                      <a:r>
                        <a:rPr lang="pt-PT" sz="2000" spc="-1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Impostos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7.582.160,96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25,00%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8888">
                <a:tc>
                  <a:txBody>
                    <a:bodyPr/>
                    <a:lstStyle/>
                    <a:p>
                      <a:pPr marL="43815" algn="l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 acima</a:t>
                      </a:r>
                      <a:r>
                        <a:rPr lang="pt-PT" sz="2000" spc="-1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</a:t>
                      </a:r>
                      <a:r>
                        <a:rPr lang="pt-PT" sz="2000" spc="-1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r>
                        <a:rPr lang="pt-PT" sz="2000" spc="-15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000" spc="-1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(25%)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r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1.501.578,30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4,95%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705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00DF8492-E985-F8A5-86DE-0C9759AC1561}"/>
              </a:ext>
            </a:extLst>
          </p:cNvPr>
          <p:cNvSpPr txBox="1">
            <a:spLocks/>
          </p:cNvSpPr>
          <p:nvPr/>
        </p:nvSpPr>
        <p:spPr>
          <a:xfrm>
            <a:off x="1636692" y="592152"/>
            <a:ext cx="781157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Controle de Restos a Pagar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55357"/>
              </p:ext>
            </p:extLst>
          </p:nvPr>
        </p:nvGraphicFramePr>
        <p:xfrm>
          <a:off x="2405743" y="2090058"/>
          <a:ext cx="7228114" cy="24057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70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9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1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8109">
                <a:tc>
                  <a:txBody>
                    <a:bodyPr/>
                    <a:lstStyle/>
                    <a:p>
                      <a:pPr marL="43815" algn="l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Restos a Pagar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91770" algn="l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PMT (R$)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97485" algn="l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FMS (R$)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68275" algn="l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Valor (R$)</a:t>
                      </a:r>
                      <a:endParaRPr lang="pt-BR" sz="16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  <a:endParaRPr lang="pt-BR" sz="16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53">
                <a:tc>
                  <a:txBody>
                    <a:bodyPr/>
                    <a:lstStyle/>
                    <a:p>
                      <a:pPr marL="43815" algn="l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Não processados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6.741.975,39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5560" algn="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66.349,51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6.808.324,90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95,91</a:t>
                      </a:r>
                      <a:endParaRPr lang="pt-BR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109">
                <a:tc>
                  <a:txBody>
                    <a:bodyPr/>
                    <a:lstStyle/>
                    <a:p>
                      <a:pPr marL="43815" algn="l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Processados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211.345,97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5560" algn="r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79.185,61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290.531,58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5560" algn="r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4,09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870">
                <a:tc>
                  <a:txBody>
                    <a:bodyPr/>
                    <a:lstStyle/>
                    <a:p>
                      <a:pPr marL="351790" algn="l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Saldo</a:t>
                      </a:r>
                      <a:r>
                        <a:rPr lang="pt-PT" sz="16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16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Restos</a:t>
                      </a:r>
                      <a:r>
                        <a:rPr lang="pt-PT" sz="16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pt-PT" sz="16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Pagar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6.953.321,36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5560" algn="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145.535,12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7.098.856,48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r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84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504349"/>
              </p:ext>
            </p:extLst>
          </p:nvPr>
        </p:nvGraphicFramePr>
        <p:xfrm>
          <a:off x="1636692" y="1313894"/>
          <a:ext cx="8053387" cy="453216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760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3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Saldo Exercício Anterior (I)</a:t>
                      </a: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15.501,07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Receita do FUNDEB +</a:t>
                      </a:r>
                      <a:r>
                        <a:rPr lang="pt-BR" sz="2200" b="0" baseline="0" dirty="0">
                          <a:effectLst/>
                          <a:latin typeface="Century Gothic" panose="020B0502020202020204" pitchFamily="34" charset="0"/>
                        </a:rPr>
                        <a:t> Rendimentos</a:t>
                      </a: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(II)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2.941.047,49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Despesas Remuneração</a:t>
                      </a:r>
                      <a:r>
                        <a:rPr lang="pt-BR" sz="2200" b="1" baseline="0" dirty="0">
                          <a:effectLst/>
                          <a:latin typeface="Century Gothic" panose="020B0502020202020204" pitchFamily="34" charset="0"/>
                        </a:rPr>
                        <a:t> Magistério</a:t>
                      </a: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 (III)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2.669.618,75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Mínimo a ser Aplicado 70%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2.058.733,24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610.885,51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Percentual Aplicado = (III) *100 / (I+II) 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90,77% </a:t>
                      </a:r>
                      <a:endParaRPr lang="pt-BR" sz="2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00DF8492-E985-F8A5-86DE-0C9759AC1561}"/>
              </a:ext>
            </a:extLst>
          </p:cNvPr>
          <p:cNvSpPr txBox="1">
            <a:spLocks/>
          </p:cNvSpPr>
          <p:nvPr/>
        </p:nvSpPr>
        <p:spPr>
          <a:xfrm>
            <a:off x="1636692" y="453212"/>
            <a:ext cx="781157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Recursos </a:t>
            </a:r>
            <a:r>
              <a:rPr lang="pt-BR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Fundeb</a:t>
            </a: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 (70%)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73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4354AF02-3290-2CC8-7A49-5AF2A7B5CB03}"/>
              </a:ext>
            </a:extLst>
          </p:cNvPr>
          <p:cNvSpPr txBox="1">
            <a:spLocks/>
          </p:cNvSpPr>
          <p:nvPr/>
        </p:nvSpPr>
        <p:spPr>
          <a:xfrm>
            <a:off x="2041840" y="429755"/>
            <a:ext cx="751402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Precatórios e Sentenças Judiciais – </a:t>
            </a:r>
            <a:r>
              <a:rPr lang="pt-BR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RPV’s</a:t>
            </a: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cs typeface="Tahoma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4ACE40BF-FF7F-9CC1-FF07-A5F8050B0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446159"/>
              </p:ext>
            </p:extLst>
          </p:nvPr>
        </p:nvGraphicFramePr>
        <p:xfrm>
          <a:off x="1802167" y="1162976"/>
          <a:ext cx="8797771" cy="487385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871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385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Precatório / Processo / Origem 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 R$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RPV’s</a:t>
                      </a: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diversas (prazo 60 dias para quitação)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100.668,65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2938122751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5008155-29.2021.8.24.0000 / 500167564.2020.8.24.0034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39.778,65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5008156.14.2021.8.24.0000 / 500168426.2020.8.24.0034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47.995,97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5008157-96.2021.8.24.0000 / 500168778.2020.8.24.0034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54.888,45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5008158-81.2021.8.24.0000 / 500168863.2020.8.24.0034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54.652,84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693839167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5008159-66.2021.8.24.0000 / 500168948.2020.8.24.0034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54.804,24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980886823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5010883-43.2021.8.24.0000 / 500168341.2020.8.24.0034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41.571,45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759979144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5011728-75.2021.8.24.0000 / 500171109.2020.8.24.0034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47.685,15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4024018819"/>
                  </a:ext>
                </a:extLst>
              </a:tr>
              <a:tr h="487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 pago no exercício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442.045,40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247232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646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56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612352"/>
              </p:ext>
            </p:extLst>
          </p:nvPr>
        </p:nvGraphicFramePr>
        <p:xfrm>
          <a:off x="1513467" y="1307943"/>
          <a:ext cx="9041043" cy="451892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662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 Bruta de Impostos e Transferências (I)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29.325.462,02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por função / </a:t>
                      </a:r>
                      <a:r>
                        <a:rPr lang="pt-BR" sz="2100" b="0" dirty="0" err="1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sub-função</a:t>
                      </a: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 (II)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8.802.593,13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Deduções (III)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(3.189.748,89)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para efeito de cálculo (IV) = (II-III)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5.612.844,24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Mínimo a ser aplicado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4.398.819,30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1.214.024,94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Percentual aplicado = (IV) / (I) x 100 </a:t>
                      </a:r>
                      <a:endParaRPr lang="pt-BR" sz="2100" b="1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19,14% </a:t>
                      </a:r>
                      <a:endParaRPr lang="pt-BR" sz="2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846034CC-FB42-AC18-9C66-D2025F2AB849}"/>
              </a:ext>
            </a:extLst>
          </p:cNvPr>
          <p:cNvSpPr txBox="1">
            <a:spLocks/>
          </p:cNvSpPr>
          <p:nvPr/>
        </p:nvSpPr>
        <p:spPr>
          <a:xfrm>
            <a:off x="1513468" y="515126"/>
            <a:ext cx="8018411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Ações e Serviços Públicos de Saúde (15%)</a:t>
            </a:r>
          </a:p>
        </p:txBody>
      </p:sp>
    </p:spTree>
    <p:extLst>
      <p:ext uri="{BB962C8B-B14F-4D97-AF65-F5344CB8AC3E}">
        <p14:creationId xmlns:p14="http://schemas.microsoft.com/office/powerpoint/2010/main" val="794349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78731"/>
              </p:ext>
            </p:extLst>
          </p:nvPr>
        </p:nvGraphicFramePr>
        <p:xfrm>
          <a:off x="1662113" y="1076327"/>
          <a:ext cx="7621588" cy="28082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42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1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Receita Corrente Líquida (RCL) em Exercícios Anteriores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18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Valores (R$) </a:t>
                      </a:r>
                      <a:endParaRPr lang="pt-BR" sz="18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  <a:endParaRPr lang="pt-BR" sz="18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18.758.847,71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  <a:endParaRPr lang="pt-BR" sz="18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20.352.506,57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22.610.344,18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24.113.835,19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27.866.068,45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429350"/>
              </p:ext>
            </p:extLst>
          </p:nvPr>
        </p:nvGraphicFramePr>
        <p:xfrm>
          <a:off x="1662113" y="3987800"/>
          <a:ext cx="7608888" cy="196056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9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30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até 3º Quadrimestre/2022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12 meses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34.909.443,31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Média Mensal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Century Gothic" panose="020B0502020202020204" pitchFamily="34" charset="0"/>
                        </a:rPr>
                        <a:t>2.909.120,28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3E58906A-E6DE-0102-B005-9C1432E003DC}"/>
              </a:ext>
            </a:extLst>
          </p:cNvPr>
          <p:cNvSpPr txBox="1">
            <a:spLocks/>
          </p:cNvSpPr>
          <p:nvPr/>
        </p:nvSpPr>
        <p:spPr>
          <a:xfrm>
            <a:off x="1662113" y="297144"/>
            <a:ext cx="7559675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Receita Corrente Líquida – RCL</a:t>
            </a:r>
          </a:p>
        </p:txBody>
      </p:sp>
    </p:spTree>
    <p:extLst>
      <p:ext uri="{BB962C8B-B14F-4D97-AF65-F5344CB8AC3E}">
        <p14:creationId xmlns:p14="http://schemas.microsoft.com/office/powerpoint/2010/main" val="1206478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184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625280"/>
              </p:ext>
            </p:extLst>
          </p:nvPr>
        </p:nvGraphicFramePr>
        <p:xfrm>
          <a:off x="1445146" y="1478604"/>
          <a:ext cx="9050999" cy="431851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2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5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9629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Despesas com Pessoal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Valor (R$)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Câmara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6%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513.956,48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1,47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Prefeitura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54%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14.386.000,43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41,21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Total da Despesa (12 meses)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60%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Gothic" panose="020B0502020202020204" pitchFamily="34" charset="0"/>
                        </a:rPr>
                        <a:t>14.889.956,91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42,68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40384083-D71E-5827-64FE-0098E1BA1977}"/>
              </a:ext>
            </a:extLst>
          </p:cNvPr>
          <p:cNvSpPr txBox="1">
            <a:spLocks/>
          </p:cNvSpPr>
          <p:nvPr/>
        </p:nvSpPr>
        <p:spPr>
          <a:xfrm>
            <a:off x="1873165" y="582713"/>
            <a:ext cx="751402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Gastos com Pessoal</a:t>
            </a:r>
          </a:p>
        </p:txBody>
      </p:sp>
    </p:spTree>
    <p:extLst>
      <p:ext uri="{BB962C8B-B14F-4D97-AF65-F5344CB8AC3E}">
        <p14:creationId xmlns:p14="http://schemas.microsoft.com/office/powerpoint/2010/main" val="2144971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A890FD04-3D6E-260C-DA5F-DF928BE36E50}"/>
              </a:ext>
            </a:extLst>
          </p:cNvPr>
          <p:cNvSpPr txBox="1">
            <a:spLocks/>
          </p:cNvSpPr>
          <p:nvPr/>
        </p:nvSpPr>
        <p:spPr>
          <a:xfrm>
            <a:off x="1873165" y="325256"/>
            <a:ext cx="751402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Resultado Nominal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07B6628-39EC-995A-0F42-7FCEAA4E9030}"/>
              </a:ext>
            </a:extLst>
          </p:cNvPr>
          <p:cNvSpPr txBox="1"/>
          <p:nvPr/>
        </p:nvSpPr>
        <p:spPr>
          <a:xfrm>
            <a:off x="3013230" y="922022"/>
            <a:ext cx="61655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>
                <a:solidFill>
                  <a:srgbClr val="002060"/>
                </a:solidFill>
              </a:rPr>
              <a:t>Mede a evolução da Dívida Fiscal Líquida no período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240968"/>
              </p:ext>
            </p:extLst>
          </p:nvPr>
        </p:nvGraphicFramePr>
        <p:xfrm>
          <a:off x="2057398" y="2438400"/>
          <a:ext cx="8763001" cy="26137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19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8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5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 rowSpan="2">
                  <a:txBody>
                    <a:bodyPr/>
                    <a:lstStyle/>
                    <a:p>
                      <a:pPr algn="l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8636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EXERCÍCIO DE</a:t>
                      </a:r>
                      <a:r>
                        <a:rPr lang="pt-PT" sz="20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44475" marR="23749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PREVISTA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LDO</a:t>
                      </a:r>
                      <a:r>
                        <a:rPr lang="pt-PT" sz="2000" spc="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R$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81330" marR="47561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REALIZADA</a:t>
                      </a:r>
                      <a:r>
                        <a:rPr lang="pt-PT" sz="20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R$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21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3205" marR="23749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43.000,00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81330" marR="47561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2.203.030,07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24200" y="37385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25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BAF32E5-FA4A-4BDE-9485-6261241256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579847" y="1419920"/>
            <a:ext cx="9446382" cy="4288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dirty="0">
                <a:latin typeface="Century Gothic" panose="020B0502020202020204" pitchFamily="34" charset="0"/>
              </a:rPr>
              <a:t>§ 4º Até o final dos meses de maio, setembro, </a:t>
            </a:r>
            <a:r>
              <a:rPr lang="pt-BR" b="1" dirty="0">
                <a:latin typeface="Century Gothic" panose="020B0502020202020204" pitchFamily="34" charset="0"/>
              </a:rPr>
              <a:t>fevereiro</a:t>
            </a:r>
            <a:r>
              <a:rPr lang="pt-BR" dirty="0">
                <a:latin typeface="Century Gothic" panose="020B0502020202020204" pitchFamily="34" charset="0"/>
              </a:rPr>
              <a:t>, o Poder Executivo demonstrará e avaliará o cumprimento das metas fiscais de cada quadrimestre, em audiência pública na Casa Legislativa Municipal...”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pt-BR" sz="20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Referência: Janeiro a Dezembro/2022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C9332B-0196-4BEA-6D09-38970E65DEFC}"/>
              </a:ext>
            </a:extLst>
          </p:cNvPr>
          <p:cNvSpPr txBox="1"/>
          <p:nvPr/>
        </p:nvSpPr>
        <p:spPr>
          <a:xfrm>
            <a:off x="2476871" y="626438"/>
            <a:ext cx="6629399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Parágrafo 4º do Artigo 9º da LRF</a:t>
            </a:r>
          </a:p>
        </p:txBody>
      </p:sp>
    </p:spTree>
    <p:extLst>
      <p:ext uri="{BB962C8B-B14F-4D97-AF65-F5344CB8AC3E}">
        <p14:creationId xmlns:p14="http://schemas.microsoft.com/office/powerpoint/2010/main" val="4187561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4354AF02-3290-2CC8-7A49-5AF2A7B5CB03}"/>
              </a:ext>
            </a:extLst>
          </p:cNvPr>
          <p:cNvSpPr txBox="1">
            <a:spLocks/>
          </p:cNvSpPr>
          <p:nvPr/>
        </p:nvSpPr>
        <p:spPr>
          <a:xfrm>
            <a:off x="1873165" y="582713"/>
            <a:ext cx="751402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Resultado Primário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AEA23FB-2FF6-50B5-56BE-7FB51A410AFD}"/>
              </a:ext>
            </a:extLst>
          </p:cNvPr>
          <p:cNvSpPr txBox="1"/>
          <p:nvPr/>
        </p:nvSpPr>
        <p:spPr>
          <a:xfrm>
            <a:off x="2317072" y="1226883"/>
            <a:ext cx="793663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Diferença entre receitas e despesas do governo, excluindo-se da conta as receitas e despesas com juros, amortizações e alienações.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11556"/>
              </p:ext>
            </p:extLst>
          </p:nvPr>
        </p:nvGraphicFramePr>
        <p:xfrm>
          <a:off x="1883227" y="2852057"/>
          <a:ext cx="8360229" cy="15873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84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2965">
                <a:tc rowSpan="2">
                  <a:txBody>
                    <a:bodyPr/>
                    <a:lstStyle/>
                    <a:p>
                      <a:pPr algn="l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86360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EXERCÍCIO DE</a:t>
                      </a:r>
                      <a:r>
                        <a:rPr lang="pt-PT" sz="20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44475" marR="23749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PREVISTA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LDO</a:t>
                      </a:r>
                      <a:r>
                        <a:rPr lang="pt-PT" sz="2000" spc="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R$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81330" marR="47561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REALIZADA</a:t>
                      </a:r>
                      <a:r>
                        <a:rPr lang="pt-PT" sz="20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R$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4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43205" marR="23749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Arial MT"/>
                          <a:cs typeface="Arial MT"/>
                        </a:rPr>
                        <a:t>-44.200,00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81330" marR="47561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880.275,92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81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435418" y="3859074"/>
            <a:ext cx="5036343" cy="783193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Não esqueça de assinar </a:t>
            </a:r>
          </a:p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 Lista de Presença!</a:t>
            </a:r>
          </a:p>
        </p:txBody>
      </p:sp>
      <p:sp>
        <p:nvSpPr>
          <p:cNvPr id="3" name="Retângulo 2"/>
          <p:cNvSpPr/>
          <p:nvPr/>
        </p:nvSpPr>
        <p:spPr>
          <a:xfrm>
            <a:off x="2858932" y="1244601"/>
            <a:ext cx="59718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Agradecemos a </a:t>
            </a:r>
          </a:p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sua presença!</a:t>
            </a:r>
          </a:p>
        </p:txBody>
      </p:sp>
    </p:spTree>
    <p:extLst>
      <p:ext uri="{BB962C8B-B14F-4D97-AF65-F5344CB8AC3E}">
        <p14:creationId xmlns:p14="http://schemas.microsoft.com/office/powerpoint/2010/main" val="291646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C7727E8-7904-4023-B2D3-BC153DAF05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5180" y="1098569"/>
            <a:ext cx="8459787" cy="4231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Execução Orçamentária;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Saúde (15%);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Educação (25%);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dos Recursos do FUNDEB (70%);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Receita Corrente Líquida 12 meses – RCL;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Despesas com Pessoal</a:t>
            </a:r>
            <a:r>
              <a:rPr lang="pt-BR" altLang="pt-BR" sz="2700" dirty="0">
                <a:latin typeface="Century Gothic" panose="020B0502020202020204" pitchFamily="34" charset="0"/>
              </a:rPr>
              <a:t> (60%);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Prestação Contas LC 141/2012 – Saúde;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2FCE456-9112-9F10-7804-170B149C14BB}"/>
              </a:ext>
            </a:extLst>
          </p:cNvPr>
          <p:cNvSpPr txBox="1"/>
          <p:nvPr/>
        </p:nvSpPr>
        <p:spPr>
          <a:xfrm>
            <a:off x="2328168" y="549490"/>
            <a:ext cx="609452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Temas a serem apresentados:</a:t>
            </a:r>
            <a:endParaRPr lang="pt-BR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776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DCB9DA9-3A3B-46B4-8695-0B5F13531F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B7C5FD32-F583-92F4-1081-D0F797006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098" y="562347"/>
            <a:ext cx="5808939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Execução Orçamentária</a:t>
            </a:r>
          </a:p>
        </p:txBody>
      </p:sp>
      <p:graphicFrame>
        <p:nvGraphicFramePr>
          <p:cNvPr id="11" name="Espaço Reservado para Conteúdo 3">
            <a:extLst>
              <a:ext uri="{FF2B5EF4-FFF2-40B4-BE49-F238E27FC236}">
                <a16:creationId xmlns:a16="http://schemas.microsoft.com/office/drawing/2014/main" id="{93ED5B53-9A09-7D86-6242-1A6B868FE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873000"/>
              </p:ext>
            </p:extLst>
          </p:nvPr>
        </p:nvGraphicFramePr>
        <p:xfrm>
          <a:off x="1420428" y="1482567"/>
          <a:ext cx="9623557" cy="432000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875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8807">
                  <a:extLst>
                    <a:ext uri="{9D8B030D-6E8A-4147-A177-3AD203B41FA5}">
                      <a16:colId xmlns:a16="http://schemas.microsoft.com/office/drawing/2014/main" val="697421390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Previsão / Autorização</a:t>
                      </a:r>
                    </a:p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Anual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Previsão 3º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Execução 3º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26.330.715,00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26.330.715,00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43.106.019,56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26.330.715,00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26.330.715,00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38.489.619,20</a:t>
                      </a:r>
                      <a:endParaRPr lang="pt-BR" sz="2400" b="1" i="0" u="none" strike="noStrike" kern="12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000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Superávit Orçamentário</a:t>
                      </a:r>
                      <a:endParaRPr lang="pt-BR" sz="2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4.616.400,36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79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73C31CB-E1A4-4C73-A423-8EBB5D661B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C43AFE3-672F-A3B4-A171-6A8F04BBD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048642"/>
              </p:ext>
            </p:extLst>
          </p:nvPr>
        </p:nvGraphicFramePr>
        <p:xfrm>
          <a:off x="1216241" y="230818"/>
          <a:ext cx="9231265" cy="6125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5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5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87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Receita por Origem</a:t>
                      </a:r>
                      <a:endParaRPr lang="pt-BR" sz="2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R$ Arrecadação</a:t>
                      </a:r>
                      <a:endParaRPr lang="pt-BR" sz="2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u="none" strike="noStrike" dirty="0">
                          <a:effectLst/>
                          <a:latin typeface="Century Gothic" panose="020B0502020202020204" pitchFamily="34" charset="0"/>
                        </a:rPr>
                        <a:t>Receita Tributária</a:t>
                      </a:r>
                      <a:endParaRPr lang="pt-BR" sz="25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2.549.167,53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u="none" strike="noStrike" dirty="0">
                          <a:effectLst/>
                          <a:latin typeface="Century Gothic" panose="020B0502020202020204" pitchFamily="34" charset="0"/>
                        </a:rPr>
                        <a:t>Receita de Contribuições</a:t>
                      </a:r>
                      <a:endParaRPr lang="pt-BR" sz="25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224.099,03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u="none" strike="noStrike" dirty="0">
                          <a:effectLst/>
                          <a:latin typeface="Century Gothic" panose="020B0502020202020204" pitchFamily="34" charset="0"/>
                        </a:rPr>
                        <a:t>Receita Patrimonial</a:t>
                      </a:r>
                      <a:endParaRPr lang="pt-BR" sz="25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1.174.377,96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u="none" strike="noStrike" dirty="0">
                          <a:effectLst/>
                          <a:latin typeface="Century Gothic" panose="020B0502020202020204" pitchFamily="34" charset="0"/>
                        </a:rPr>
                        <a:t>Receita de Serviços</a:t>
                      </a:r>
                      <a:endParaRPr lang="pt-BR" sz="25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1.107.460,33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u="none" strike="noStrike" dirty="0">
                          <a:effectLst/>
                          <a:latin typeface="Century Gothic" panose="020B0502020202020204" pitchFamily="34" charset="0"/>
                        </a:rPr>
                        <a:t>Transferências Correntes</a:t>
                      </a:r>
                      <a:endParaRPr lang="pt-BR" sz="25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30.225.654,87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u="none" strike="noStrike" dirty="0">
                          <a:effectLst/>
                          <a:latin typeface="Century Gothic" panose="020B0502020202020204" pitchFamily="34" charset="0"/>
                        </a:rPr>
                        <a:t>Outras Receitas Correntes</a:t>
                      </a:r>
                      <a:endParaRPr lang="pt-BR" sz="25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Century Gothic" panose="020B0502020202020204" pitchFamily="34" charset="0"/>
                        </a:rPr>
                        <a:t>975.259,84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b="1" u="none" strike="noStrike" dirty="0">
                          <a:effectLst/>
                          <a:latin typeface="Century Gothic" panose="020B0502020202020204" pitchFamily="34" charset="0"/>
                        </a:rPr>
                        <a:t>Receita Corrente</a:t>
                      </a:r>
                      <a:endParaRPr lang="pt-BR" sz="2500" b="1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effectLst/>
                          <a:latin typeface="Century Gothic" panose="020B0502020202020204" pitchFamily="34" charset="0"/>
                        </a:rPr>
                        <a:t>36.256.019,56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u="none" strike="noStrike">
                          <a:effectLst/>
                          <a:latin typeface="Century Gothic" panose="020B0502020202020204" pitchFamily="34" charset="0"/>
                        </a:rPr>
                        <a:t>Transferências de Capital</a:t>
                      </a:r>
                      <a:endParaRPr lang="pt-BR" sz="2500" b="0" i="0" u="none" strike="noStrike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Century Gothic" panose="020B0502020202020204" pitchFamily="34" charset="0"/>
                        </a:rPr>
                        <a:t>6.850.000,00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b="1" u="none" strike="noStrike" dirty="0">
                          <a:effectLst/>
                          <a:latin typeface="Century Gothic" panose="020B0502020202020204" pitchFamily="34" charset="0"/>
                        </a:rPr>
                        <a:t>Receita de Capital</a:t>
                      </a:r>
                      <a:endParaRPr lang="pt-BR" sz="2500" b="1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effectLst/>
                          <a:latin typeface="Century Gothic" panose="020B0502020202020204" pitchFamily="34" charset="0"/>
                        </a:rPr>
                        <a:t>6.850.000,00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5687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5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Total da Receita </a:t>
                      </a:r>
                      <a:endParaRPr lang="pt-BR" sz="25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43.106.019,56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57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D835765-1842-4B2A-B5FF-7D3803B6D8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510644"/>
              </p:ext>
            </p:extLst>
          </p:nvPr>
        </p:nvGraphicFramePr>
        <p:xfrm>
          <a:off x="1793289" y="632212"/>
          <a:ext cx="7701028" cy="5112569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429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 Arrecada em Exercícios Anteriores</a:t>
                      </a:r>
                      <a:endParaRPr lang="pt-BR" sz="2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Valores (R$) </a:t>
                      </a:r>
                      <a:endParaRPr lang="pt-BR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22.725.944,57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23.140.246,40</a:t>
                      </a:r>
                      <a:endParaRPr lang="pt-BR" sz="2800" b="0" i="0" u="none" strike="noStrike" kern="12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26.543.516,28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29.501.104,16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43.106.019,56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2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E55B121-F60F-4291-8315-D0DA0A986C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188935"/>
              </p:ext>
            </p:extLst>
          </p:nvPr>
        </p:nvGraphicFramePr>
        <p:xfrm>
          <a:off x="2039632" y="825588"/>
          <a:ext cx="8881469" cy="498012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7007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002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Receitas de Convênios e Emendas Parlamentares</a:t>
                      </a:r>
                      <a:endParaRPr lang="pt-BR" sz="2000" b="1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Especial Portaria nº 390/2021- Infraestrutura Esportiva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Convênio Estadual 2022TR000379 – Asfalto da Fronteira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3.500.000,00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0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Especial Portaria nº 506/2021 – Rolo Compactador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0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Especial Portaria nº 321/2021 – Pavimentação Asfáltica Rua Santa Cruz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00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Especial Portaria nº 506/2021 – Retroescavadeira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54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D75855C-7C73-4FC9-A28A-81830BF939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086819"/>
              </p:ext>
            </p:extLst>
          </p:nvPr>
        </p:nvGraphicFramePr>
        <p:xfrm>
          <a:off x="2057401" y="936164"/>
          <a:ext cx="8273143" cy="53666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94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5917"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Empenhada</a:t>
                      </a:r>
                      <a:r>
                        <a:rPr lang="pt-PT" sz="16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(R$)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algn="l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Liquidada</a:t>
                      </a:r>
                      <a:r>
                        <a:rPr lang="pt-PT" sz="16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(R$)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8135" algn="l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Paga</a:t>
                      </a:r>
                      <a:r>
                        <a:rPr lang="pt-PT" sz="1600" spc="-1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(R$)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15"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Correntes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30.844.088,51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30.624.162,23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30.334.530,65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917">
                <a:tc>
                  <a:txBody>
                    <a:bodyPr/>
                    <a:lstStyle/>
                    <a:p>
                      <a:pPr marL="123190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Pessoal</a:t>
                      </a:r>
                      <a:r>
                        <a:rPr lang="pt-PT" sz="16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</a:t>
                      </a:r>
                      <a:r>
                        <a:rPr lang="pt-PT" sz="16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Encargos</a:t>
                      </a:r>
                      <a:r>
                        <a:rPr lang="pt-PT" sz="16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Sociais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14.654.600,92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14.654.600,92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14.452.397,35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917">
                <a:tc>
                  <a:txBody>
                    <a:bodyPr/>
                    <a:lstStyle/>
                    <a:p>
                      <a:pPr marL="122555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Juros</a:t>
                      </a:r>
                      <a:r>
                        <a:rPr lang="pt-PT" sz="16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 Encargos da</a:t>
                      </a:r>
                      <a:r>
                        <a:rPr lang="pt-PT" sz="16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Dívida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415">
                <a:tc>
                  <a:txBody>
                    <a:bodyPr/>
                    <a:lstStyle/>
                    <a:p>
                      <a:pPr marL="124460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Outras</a:t>
                      </a:r>
                      <a:r>
                        <a:rPr lang="pt-PT" sz="16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r>
                        <a:rPr lang="pt-PT" sz="16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Correntes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16.189.487,59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15.969.561,31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15.882.133,30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917">
                <a:tc>
                  <a:txBody>
                    <a:bodyPr/>
                    <a:lstStyle/>
                    <a:p>
                      <a:pPr marL="122555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Capital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14.453.855,59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7.865.456,97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7.864.556,97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917">
                <a:tc>
                  <a:txBody>
                    <a:bodyPr/>
                    <a:lstStyle/>
                    <a:p>
                      <a:pPr marL="123825" marR="116840" algn="ctr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Investimentos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14.453.855,59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7.865.456,97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7.864.556,97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415">
                <a:tc>
                  <a:txBody>
                    <a:bodyPr/>
                    <a:lstStyle/>
                    <a:p>
                      <a:pPr marL="123190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Amortização</a:t>
                      </a:r>
                      <a:r>
                        <a:rPr lang="pt-PT" sz="16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</a:t>
                      </a:r>
                      <a:r>
                        <a:rPr lang="pt-PT" sz="1600" spc="-2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Dívida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5917"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Reserva</a:t>
                      </a:r>
                      <a:r>
                        <a:rPr lang="pt-PT" sz="1600" spc="-2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16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Contingência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055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5917">
                <a:tc>
                  <a:txBody>
                    <a:bodyPr/>
                    <a:lstStyle/>
                    <a:p>
                      <a:pPr marL="121920" marR="116840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r>
                        <a:rPr lang="pt-PT" sz="16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16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45.297.944,10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38.489.619,20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38.199.087,62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30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1391A886-EBCD-4CD0-83B2-E9EB1D32C6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8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DF08BCF-14DE-89D2-6F53-8B2A72305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48717"/>
              </p:ext>
            </p:extLst>
          </p:nvPr>
        </p:nvGraphicFramePr>
        <p:xfrm>
          <a:off x="43542" y="-214726"/>
          <a:ext cx="10450287" cy="707272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35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6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33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Century Gothic" panose="020B0502020202020204" pitchFamily="34" charset="0"/>
                        </a:rPr>
                        <a:t>DESPESAS LIQUIDADAS NO PERÍODO POR FUNÇÃO DE GOVERNO</a:t>
                      </a:r>
                      <a:endParaRPr lang="pt-BR" sz="2000" b="1" i="0" u="none" strike="noStrike" dirty="0">
                        <a:solidFill>
                          <a:srgbClr val="F2F2F2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84" marR="9084" marT="9084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5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Century Gothic" panose="020B0502020202020204" pitchFamily="34" charset="0"/>
                        </a:rPr>
                        <a:t>Função de Governo</a:t>
                      </a:r>
                      <a:endParaRPr lang="pt-BR" sz="2000" b="1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84" marR="9084" marT="908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Century Gothic" panose="020B0502020202020204" pitchFamily="34" charset="0"/>
                        </a:rPr>
                        <a:t>Executado (R$)</a:t>
                      </a:r>
                      <a:endParaRPr lang="pt-BR" sz="2000" b="1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84" marR="9084" marT="908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Century Gothic" panose="020B0502020202020204" pitchFamily="34" charset="0"/>
                        </a:rPr>
                        <a:t>% S/TOTAL</a:t>
                      </a:r>
                      <a:endParaRPr lang="pt-BR" sz="2000" b="1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84" marR="9084" marT="9084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01 – Legislativa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615.610,06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1,60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04 – Administração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3.679.371,79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9,56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06 – Segurança Pública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103.655,11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0,27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08 – Assistência Social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1.753.479,51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4,56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10 – Saúde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8.812.285,17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22,90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12 – Educação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7.486.898,01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19,45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13 – Cultura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834.524,34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2,17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15 – Urbanismo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3.894.527,39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10,12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17 – Saneamento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1.423.464,69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3,70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18 - Gestão Ambiental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29.175,00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0,08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20 – Agricultura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2.892.103,07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7,51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22 – Indústria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122.504,70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0,32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23- Comércio e Serviços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51.118,78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0,13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25 – Energia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315.389,00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0,82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26 – Transporte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4.930.325,31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12,81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effectLst/>
                          <a:latin typeface="Calibri" panose="020F0502020204030204" pitchFamily="34" charset="0"/>
                        </a:rPr>
                        <a:t>27 – Desporto e Lazer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1.545.187,27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4,01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6265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Despesa Total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38.489.619,20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369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875</Words>
  <Application>Microsoft Office PowerPoint</Application>
  <PresentationFormat>Widescreen</PresentationFormat>
  <Paragraphs>323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Symbol</vt:lpstr>
      <vt:lpstr>Tema do Office</vt:lpstr>
      <vt:lpstr>Prestação de Contas  3º Quadrimestre 2022</vt:lpstr>
      <vt:lpstr>Apresentação do PowerPoint</vt:lpstr>
      <vt:lpstr>Apresentação do PowerPoint</vt:lpstr>
      <vt:lpstr>Execução Orçamentária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Pref. Mun.Tunápolis</dc:creator>
  <cp:lastModifiedBy>Jaíne - Imprensa</cp:lastModifiedBy>
  <cp:revision>168</cp:revision>
  <cp:lastPrinted>2022-05-30T21:59:28Z</cp:lastPrinted>
  <dcterms:created xsi:type="dcterms:W3CDTF">2022-01-19T14:06:16Z</dcterms:created>
  <dcterms:modified xsi:type="dcterms:W3CDTF">2023-02-24T19:27:45Z</dcterms:modified>
</cp:coreProperties>
</file>