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6" r:id="rId6"/>
    <p:sldId id="261" r:id="rId7"/>
    <p:sldId id="262" r:id="rId8"/>
    <p:sldId id="263" r:id="rId9"/>
    <p:sldId id="264" r:id="rId10"/>
    <p:sldId id="265" r:id="rId11"/>
    <p:sldId id="267" r:id="rId12"/>
    <p:sldId id="274" r:id="rId13"/>
    <p:sldId id="269" r:id="rId14"/>
    <p:sldId id="271" r:id="rId15"/>
    <p:sldId id="272" r:id="rId16"/>
    <p:sldId id="275" r:id="rId17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8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8A448-BA14-4ECE-811F-7874FD43F8F7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B765F-1DC8-466F-814C-E45C1FE52D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72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2ECA6-F201-44DE-9643-F2308ADEED7F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B28FF-1B13-4E9B-88A9-2077968272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61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44FC1-A154-462A-95DC-B2645CA9D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9BBCD9-E750-4145-966B-DC7471EF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6F4A2D-A19E-4B35-B12E-7B3469042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C59ACF-6C70-4B51-A4E9-3142B73E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F5E4C-5C7B-41F3-972F-D379ABC2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9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16C84-B02A-4885-99DE-BE4F48DD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6A8A33-F7E7-454D-A6F3-D1587F098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C6459-3D17-49F7-A6A8-778FD1C4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267FA6-F38D-455E-BD0A-DC4037FC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5B17A6-FE11-4259-98F7-7596BEB2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32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FDDBE2-3E30-4425-84FC-CFA61839F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4AF04C-BF48-40D5-A67C-96EE88F91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373CA6-3960-4F24-9417-720E769F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CEF7D4-20F5-4226-AD02-07CC58B0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043C9D-5ECF-4059-9CA3-BDDF2055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36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20DE8-54DA-41FD-A661-73D3B5E3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66F72A-6EA8-4A83-87C5-2EDFEFBB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2D58D5-FE02-4ED8-A061-2DFF049E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05A8D0-8393-4688-9D37-C1EFC6E1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9EFA81-1A53-43E7-B671-9311B9C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87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873DD-15AB-4BF4-894D-768FD064C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AA1E4E-DF44-473F-BFFD-B3B9CE87A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EA7601-2F33-4551-83D6-EE8779BD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AE39B7-9C3D-4B76-BE77-E4CF443F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D17917-A61B-41E7-91E5-4D167499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9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D31DB-B5FA-42ED-BC0E-C56C1158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2D3E2-842A-4F07-8A92-B970DCF1B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94C993-44AC-440F-B547-86A0FC78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1ECEC6-997B-4CBE-BAC5-B0C8D162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27D720-7F8F-47C2-9A6E-D7577EBE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DE0FB-0C91-4BAB-BFF4-34604DF9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0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7FAC8-099A-477C-B5D3-BBCFBB9E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BC8C77-A674-4D3B-93FA-F0B7B3DCF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04EE93-A1F5-41A5-A223-C19C6A123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8DC6EC-FCC2-45F9-AF0F-2EA931C28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F13A2FF-046C-4855-9FDB-897F267EE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774BC-5278-4FD7-BABD-ECEEB6A4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F961FA-4E54-4B58-A1C1-5D2521E1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4EF8A88-D65A-46BE-B5DD-EA23A5AA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9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F519D-CC40-4E0C-8DCD-494292E3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8A4D24-7840-4094-8D07-9E660392A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262962-B2BD-4CD3-AA28-72431EB9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160F77-0005-4A30-A90A-0971D06E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4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6409AE-4091-4308-BEB1-A581A83A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9036831-DE12-481C-8DAB-2C4E5B81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2FF335-967C-4926-8059-49DF2F9C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37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BF972-4822-4612-BC09-E4F6EF0B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8F6F53-F35A-4A9A-9C37-804FDF38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9B055A-DDEA-4615-A365-A38652F6B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93F635-E5E0-432B-A64B-04150574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910AB0-E6E6-45D8-AD93-3DDB4251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A497A0-112D-4681-8F3F-A0F89E48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32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4AC00-82FC-4673-8536-730AF4D8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740542-97B4-47FB-AFA0-F4BBA7425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6EF7B-CE3A-48E4-B104-5BB47A800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3D170E-12E2-47FB-AA29-76C3FC5D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E3FD2-206C-4EB0-880B-653D074B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552D6-5CE5-4E24-A850-FAF11804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60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934418D-C796-4561-BF3F-D2ACF0C69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6633E4-F265-433B-BA9B-D6B3B4DC8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2A4EB1-7D29-48F1-B002-8D6419EBD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D62C-1975-4527-BBA3-6700E54D52FD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C45278-3016-4954-AD2E-1DB9E98F6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07A2C3-8E94-4ABA-948C-B8503DEB1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9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1050677-7E83-4843-9D8E-873941241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2"/>
            <a:ext cx="12192000" cy="6858000"/>
          </a:xfrm>
          <a:prstGeom prst="rect">
            <a:avLst/>
          </a:prstGeom>
        </p:spPr>
      </p:pic>
      <p:sp>
        <p:nvSpPr>
          <p:cNvPr id="5" name="Título 4"/>
          <p:cNvSpPr txBox="1">
            <a:spLocks noGrp="1"/>
          </p:cNvSpPr>
          <p:nvPr>
            <p:ph type="ctrTitle"/>
          </p:nvPr>
        </p:nvSpPr>
        <p:spPr>
          <a:xfrm>
            <a:off x="4386263" y="3493327"/>
            <a:ext cx="6708775" cy="2805875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Prestação de Contas </a:t>
            </a:r>
          </a:p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1º Quadrimestre / 2024</a:t>
            </a:r>
          </a:p>
        </p:txBody>
      </p:sp>
    </p:spTree>
    <p:extLst>
      <p:ext uri="{BB962C8B-B14F-4D97-AF65-F5344CB8AC3E}">
        <p14:creationId xmlns:p14="http://schemas.microsoft.com/office/powerpoint/2010/main" val="7199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9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84500"/>
              </p:ext>
            </p:extLst>
          </p:nvPr>
        </p:nvGraphicFramePr>
        <p:xfrm>
          <a:off x="1767465" y="665826"/>
          <a:ext cx="8326445" cy="5166805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3303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3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1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 Realizada em Exercícios Anteriores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1" i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600" b="1" i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b="1" i="0" dirty="0">
                          <a:effectLst/>
                          <a:latin typeface="Century Gothic" panose="020B0502020202020204" pitchFamily="34" charset="0"/>
                        </a:rPr>
                        <a:t>Valores R$             (%Variação)</a:t>
                      </a:r>
                      <a:endParaRPr lang="pt-BR" sz="2600" b="1" i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6.468.573,97             (-0,37%)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6.833.999,33            (+5,65%)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10.152.558,11        (+48,56%)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2023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10.559.527,17          (+4,01%)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10.991.331,05          (+4,09%)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5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8"/>
            <a:ext cx="12192000" cy="6858000"/>
          </a:xfrm>
          <a:solidFill>
            <a:schemeClr val="bg2">
              <a:lumMod val="90000"/>
            </a:schemeClr>
          </a:solidFill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A81554E-45FC-BB6F-0222-F6478491C92E}"/>
              </a:ext>
            </a:extLst>
          </p:cNvPr>
          <p:cNvSpPr txBox="1">
            <a:spLocks/>
          </p:cNvSpPr>
          <p:nvPr/>
        </p:nvSpPr>
        <p:spPr>
          <a:xfrm>
            <a:off x="1547822" y="393443"/>
            <a:ext cx="8208962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Educação (25%)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979590"/>
              </p:ext>
            </p:extLst>
          </p:nvPr>
        </p:nvGraphicFramePr>
        <p:xfrm>
          <a:off x="1744625" y="1269000"/>
          <a:ext cx="9086132" cy="4320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907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8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marL="1365250" marR="135953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Componentes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813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4381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r>
                        <a:rPr lang="pt-PT" sz="22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r>
                        <a:rPr lang="pt-PT" sz="22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para</a:t>
                      </a:r>
                      <a:r>
                        <a:rPr lang="pt-PT" sz="2200" spc="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Efeito</a:t>
                      </a:r>
                      <a:r>
                        <a:rPr lang="pt-PT" sz="22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Cálculo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2.874.377,34</a:t>
                      </a:r>
                      <a:endParaRPr lang="pt-BR" sz="2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23,61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4381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200" spc="-2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2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  <a:r>
                        <a:rPr lang="pt-PT" sz="22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</a:t>
                      </a:r>
                      <a:r>
                        <a:rPr lang="pt-PT" sz="22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Impostos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3.043.951,15</a:t>
                      </a:r>
                      <a:endParaRPr lang="pt-BR" sz="2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25,00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43815" algn="l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 </a:t>
                      </a:r>
                      <a:r>
                        <a:rPr lang="pt-PT" sz="2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abaixo</a:t>
                      </a:r>
                      <a:r>
                        <a:rPr lang="pt-PT" sz="2200" spc="-1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lang="pt-PT" sz="22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r>
                        <a:rPr lang="pt-PT" sz="22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2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(25%)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r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BR" sz="2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Arial MT"/>
                          <a:cs typeface="Arial MT"/>
                        </a:rPr>
                        <a:t>174.573,81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1,61</a:t>
                      </a:r>
                      <a:endParaRPr lang="pt-BR" sz="22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70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642871"/>
              </p:ext>
            </p:extLst>
          </p:nvPr>
        </p:nvGraphicFramePr>
        <p:xfrm>
          <a:off x="2069306" y="1269000"/>
          <a:ext cx="8053387" cy="453600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5787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Saldo Exercício Anterior (I)</a:t>
                      </a: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44.475,19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Receita do FUNDEB +</a:t>
                      </a:r>
                      <a:r>
                        <a:rPr lang="pt-BR" sz="2200" b="0" baseline="0" dirty="0">
                          <a:effectLst/>
                          <a:latin typeface="Century Gothic" panose="020B0502020202020204" pitchFamily="34" charset="0"/>
                        </a:rPr>
                        <a:t> Rendimentos</a:t>
                      </a: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(II)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1.316.405,42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Despesas Remuneração</a:t>
                      </a:r>
                      <a:r>
                        <a:rPr lang="pt-BR" sz="2200" b="1" baseline="0" dirty="0">
                          <a:effectLst/>
                          <a:latin typeface="Century Gothic" panose="020B0502020202020204" pitchFamily="34" charset="0"/>
                        </a:rPr>
                        <a:t> Magistério</a:t>
                      </a: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 (III)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1.267.405,42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Mínimo a ser Aplicado 70%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921.483,79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345.921,63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Percentual Aplicado = (III) *100 / (I+II) 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91,22% </a:t>
                      </a:r>
                      <a:endParaRPr lang="pt-BR" sz="2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00DF8492-E985-F8A5-86DE-0C9759AC1561}"/>
              </a:ext>
            </a:extLst>
          </p:cNvPr>
          <p:cNvSpPr txBox="1">
            <a:spLocks/>
          </p:cNvSpPr>
          <p:nvPr/>
        </p:nvSpPr>
        <p:spPr>
          <a:xfrm>
            <a:off x="1636692" y="453212"/>
            <a:ext cx="781157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Recursos </a:t>
            </a:r>
            <a:r>
              <a:rPr lang="pt-BR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Fundeb</a:t>
            </a: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 (70%)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7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56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530063"/>
              </p:ext>
            </p:extLst>
          </p:nvPr>
        </p:nvGraphicFramePr>
        <p:xfrm>
          <a:off x="1513467" y="1307943"/>
          <a:ext cx="9041043" cy="451892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62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 Bruta de Impostos e Transferências (I)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12.175.804,61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por função / </a:t>
                      </a:r>
                      <a:r>
                        <a:rPr lang="pt-BR" sz="2100" b="0" dirty="0" err="1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sub-função</a:t>
                      </a: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 (II)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3.108.767,37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Deduções (III)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(799.666,39)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para efeito de cálculo (IV) = (II-III)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2.322.421,84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Mínimo a ser aplicado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1.826.370,69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578.184,60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Percentual aplicado = (IV) / (I) x 100 </a:t>
                      </a:r>
                      <a:endParaRPr lang="pt-BR" sz="21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19,75% </a:t>
                      </a:r>
                      <a:endParaRPr lang="pt-BR" sz="2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846034CC-FB42-AC18-9C66-D2025F2AB849}"/>
              </a:ext>
            </a:extLst>
          </p:cNvPr>
          <p:cNvSpPr txBox="1">
            <a:spLocks/>
          </p:cNvSpPr>
          <p:nvPr/>
        </p:nvSpPr>
        <p:spPr>
          <a:xfrm>
            <a:off x="1513468" y="515126"/>
            <a:ext cx="8018411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Ações e Serviços Públicos de Saúde (15%)</a:t>
            </a:r>
          </a:p>
        </p:txBody>
      </p:sp>
    </p:spTree>
    <p:extLst>
      <p:ext uri="{BB962C8B-B14F-4D97-AF65-F5344CB8AC3E}">
        <p14:creationId xmlns:p14="http://schemas.microsoft.com/office/powerpoint/2010/main" val="794349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32411"/>
              </p:ext>
            </p:extLst>
          </p:nvPr>
        </p:nvGraphicFramePr>
        <p:xfrm>
          <a:off x="1662113" y="1076327"/>
          <a:ext cx="7621588" cy="28082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2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1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Receita Corrente Líquida (RCL) em Exercícios Anteriores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18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endParaRPr lang="pt-BR" sz="18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22.610.344,18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24.113.835,19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27.866.068,45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34.909.443,31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36.385.886,18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33123"/>
              </p:ext>
            </p:extLst>
          </p:nvPr>
        </p:nvGraphicFramePr>
        <p:xfrm>
          <a:off x="1662113" y="3987800"/>
          <a:ext cx="7608888" cy="19605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9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30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até 1º Quadrimestre/2024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12 meses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39.609.237,83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Média Mensal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b="1" dirty="0">
                          <a:effectLst/>
                          <a:latin typeface="Century Gothic" panose="020B0502020202020204" pitchFamily="34" charset="0"/>
                        </a:rPr>
                        <a:t>3.300.769,82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3E58906A-E6DE-0102-B005-9C1432E003DC}"/>
              </a:ext>
            </a:extLst>
          </p:cNvPr>
          <p:cNvSpPr txBox="1">
            <a:spLocks/>
          </p:cNvSpPr>
          <p:nvPr/>
        </p:nvSpPr>
        <p:spPr>
          <a:xfrm>
            <a:off x="1662113" y="297144"/>
            <a:ext cx="7559675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Receita Corrente Líquida – RCL</a:t>
            </a:r>
          </a:p>
        </p:txBody>
      </p:sp>
    </p:spTree>
    <p:extLst>
      <p:ext uri="{BB962C8B-B14F-4D97-AF65-F5344CB8AC3E}">
        <p14:creationId xmlns:p14="http://schemas.microsoft.com/office/powerpoint/2010/main" val="1206478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5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030267"/>
              </p:ext>
            </p:extLst>
          </p:nvPr>
        </p:nvGraphicFramePr>
        <p:xfrm>
          <a:off x="1445146" y="1478604"/>
          <a:ext cx="9050999" cy="43185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2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5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9629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Despesas com Pessoal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Valor (R$)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Câmara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6%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5542.910,03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1,40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Prefeitura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54%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16.765.834,11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43,09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Total da Despesa (12 meses)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60%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Gothic" panose="020B0502020202020204" pitchFamily="34" charset="0"/>
                        </a:rPr>
                        <a:t>15.646.954,56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44,49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40384083-D71E-5827-64FE-0098E1BA1977}"/>
              </a:ext>
            </a:extLst>
          </p:cNvPr>
          <p:cNvSpPr txBox="1">
            <a:spLocks/>
          </p:cNvSpPr>
          <p:nvPr/>
        </p:nvSpPr>
        <p:spPr>
          <a:xfrm>
            <a:off x="1873165" y="582713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Gastos com Pessoal</a:t>
            </a:r>
          </a:p>
        </p:txBody>
      </p:sp>
    </p:spTree>
    <p:extLst>
      <p:ext uri="{BB962C8B-B14F-4D97-AF65-F5344CB8AC3E}">
        <p14:creationId xmlns:p14="http://schemas.microsoft.com/office/powerpoint/2010/main" val="214497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435418" y="3859074"/>
            <a:ext cx="5036343" cy="783193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Não esqueça de assinar </a:t>
            </a:r>
          </a:p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 Lista de Presença!</a:t>
            </a:r>
          </a:p>
        </p:txBody>
      </p:sp>
      <p:sp>
        <p:nvSpPr>
          <p:cNvPr id="3" name="Retângulo 2"/>
          <p:cNvSpPr/>
          <p:nvPr/>
        </p:nvSpPr>
        <p:spPr>
          <a:xfrm>
            <a:off x="2858932" y="1244601"/>
            <a:ext cx="59718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Agradecemos a </a:t>
            </a:r>
          </a:p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sua presença!</a:t>
            </a:r>
          </a:p>
        </p:txBody>
      </p:sp>
    </p:spTree>
    <p:extLst>
      <p:ext uri="{BB962C8B-B14F-4D97-AF65-F5344CB8AC3E}">
        <p14:creationId xmlns:p14="http://schemas.microsoft.com/office/powerpoint/2010/main" val="291646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BAF32E5-FA4A-4BDE-9485-6261241256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579847" y="1419920"/>
            <a:ext cx="9446382" cy="428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dirty="0">
                <a:latin typeface="Century Gothic" panose="020B0502020202020204" pitchFamily="34" charset="0"/>
              </a:rPr>
              <a:t>§ 4º Até o final dos meses de </a:t>
            </a:r>
            <a:r>
              <a:rPr lang="pt-BR" b="1" dirty="0">
                <a:latin typeface="Century Gothic" panose="020B0502020202020204" pitchFamily="34" charset="0"/>
              </a:rPr>
              <a:t>maio</a:t>
            </a:r>
            <a:r>
              <a:rPr lang="pt-BR" dirty="0">
                <a:latin typeface="Century Gothic" panose="020B0502020202020204" pitchFamily="34" charset="0"/>
              </a:rPr>
              <a:t>, setembro, fevereiro, o Poder Executivo demonstrará e avaliará o cumprimento das metas fiscais de cada quadrimestre, em audiência pública na Casa Legislativa Municipal...”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Referência: Janeiro a Abril/2024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C9332B-0196-4BEA-6D09-38970E65DEFC}"/>
              </a:ext>
            </a:extLst>
          </p:cNvPr>
          <p:cNvSpPr txBox="1"/>
          <p:nvPr/>
        </p:nvSpPr>
        <p:spPr>
          <a:xfrm>
            <a:off x="2476871" y="626438"/>
            <a:ext cx="6629399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Parágrafo 4º do Artigo 9º da LRF</a:t>
            </a:r>
          </a:p>
        </p:txBody>
      </p:sp>
    </p:spTree>
    <p:extLst>
      <p:ext uri="{BB962C8B-B14F-4D97-AF65-F5344CB8AC3E}">
        <p14:creationId xmlns:p14="http://schemas.microsoft.com/office/powerpoint/2010/main" val="418756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C7727E8-7904-4023-B2D3-BC153DAF05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5180" y="1098569"/>
            <a:ext cx="8459787" cy="4231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Execução Orçamentária;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Saúde (15%);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Educação (25%);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dos Recursos do FUNDEB (70%);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Receita Corrente Líquida 12 meses – RCL;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Despesas com Pessoal</a:t>
            </a:r>
            <a:r>
              <a:rPr lang="pt-BR" altLang="pt-BR" sz="2700" dirty="0">
                <a:latin typeface="Century Gothic" panose="020B0502020202020204" pitchFamily="34" charset="0"/>
              </a:rPr>
              <a:t> (60%);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Prestação Contas LC 141/2012 – Saúde;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2FCE456-9112-9F10-7804-170B149C14BB}"/>
              </a:ext>
            </a:extLst>
          </p:cNvPr>
          <p:cNvSpPr txBox="1"/>
          <p:nvPr/>
        </p:nvSpPr>
        <p:spPr>
          <a:xfrm>
            <a:off x="2328168" y="549490"/>
            <a:ext cx="609452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Temas a serem apresentados:</a:t>
            </a:r>
            <a:endParaRPr lang="pt-BR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76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DCB9DA9-3A3B-46B4-8695-0B5F13531F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B7C5FD32-F583-92F4-1081-D0F79700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098" y="261258"/>
            <a:ext cx="5808939" cy="772886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Execução Orçamentária</a:t>
            </a:r>
          </a:p>
        </p:txBody>
      </p:sp>
      <p:graphicFrame>
        <p:nvGraphicFramePr>
          <p:cNvPr id="11" name="Espaço Reservado para Conteúdo 3">
            <a:extLst>
              <a:ext uri="{FF2B5EF4-FFF2-40B4-BE49-F238E27FC236}">
                <a16:creationId xmlns:a16="http://schemas.microsoft.com/office/drawing/2014/main" id="{93ED5B53-9A09-7D86-6242-1A6B868FE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295755"/>
              </p:ext>
            </p:extLst>
          </p:nvPr>
        </p:nvGraphicFramePr>
        <p:xfrm>
          <a:off x="1420428" y="1937655"/>
          <a:ext cx="9623557" cy="394824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875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8807">
                  <a:extLst>
                    <a:ext uri="{9D8B030D-6E8A-4147-A177-3AD203B41FA5}">
                      <a16:colId xmlns:a16="http://schemas.microsoft.com/office/drawing/2014/main" val="697421390"/>
                    </a:ext>
                  </a:extLst>
                </a:gridCol>
              </a:tblGrid>
              <a:tr h="98706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Previsão / Autorização</a:t>
                      </a:r>
                    </a:p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Anual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Previsão 1º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Execução 1º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06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37.415.000,00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12.072.309,64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15.085.598,35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06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37.415.000,00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18.475.263,18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10.991.331,05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06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Superávit Orçamentário</a:t>
                      </a:r>
                      <a:endParaRPr lang="pt-BR" sz="2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4.094.267,30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884714" y="1240971"/>
            <a:ext cx="62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Considerando a diferença entre receitas e despesas liquidadas</a:t>
            </a:r>
          </a:p>
        </p:txBody>
      </p:sp>
    </p:spTree>
    <p:extLst>
      <p:ext uri="{BB962C8B-B14F-4D97-AF65-F5344CB8AC3E}">
        <p14:creationId xmlns:p14="http://schemas.microsoft.com/office/powerpoint/2010/main" val="288679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DCB9DA9-3A3B-46B4-8695-0B5F13531F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FD55FB38-6D47-BC8E-720F-31C7BE9AD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053798"/>
              </p:ext>
            </p:extLst>
          </p:nvPr>
        </p:nvGraphicFramePr>
        <p:xfrm>
          <a:off x="2938510" y="1166661"/>
          <a:ext cx="7403975" cy="49803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0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3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761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Receita por Origem</a:t>
                      </a:r>
                      <a:endParaRPr lang="pt-BR" sz="2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R$ Arrecadação</a:t>
                      </a:r>
                      <a:endParaRPr lang="pt-BR" sz="23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 dirty="0">
                          <a:effectLst/>
                          <a:latin typeface="Century Gothic" panose="020B0502020202020204" pitchFamily="34" charset="0"/>
                        </a:rPr>
                        <a:t>Receita Tributária</a:t>
                      </a:r>
                      <a:endParaRPr lang="pt-BR" sz="23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1.304.635,30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 dirty="0">
                          <a:effectLst/>
                          <a:latin typeface="Century Gothic" panose="020B0502020202020204" pitchFamily="34" charset="0"/>
                        </a:rPr>
                        <a:t>Receita de Contribuições</a:t>
                      </a:r>
                      <a:endParaRPr lang="pt-BR" sz="23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93.042,62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 dirty="0">
                          <a:effectLst/>
                          <a:latin typeface="Century Gothic" panose="020B0502020202020204" pitchFamily="34" charset="0"/>
                        </a:rPr>
                        <a:t>Receita Patrimonial</a:t>
                      </a:r>
                      <a:endParaRPr lang="pt-BR" sz="23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282.887,07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 dirty="0">
                          <a:effectLst/>
                          <a:latin typeface="Century Gothic" panose="020B0502020202020204" pitchFamily="34" charset="0"/>
                        </a:rPr>
                        <a:t>Receita de Serviços</a:t>
                      </a:r>
                      <a:endParaRPr lang="pt-BR" sz="23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416.954,73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 dirty="0">
                          <a:effectLst/>
                          <a:latin typeface="Century Gothic" panose="020B0502020202020204" pitchFamily="34" charset="0"/>
                        </a:rPr>
                        <a:t>Transferências Correntes</a:t>
                      </a:r>
                      <a:endParaRPr lang="pt-BR" sz="23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11.938.114,44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 dirty="0">
                          <a:effectLst/>
                          <a:latin typeface="Century Gothic" panose="020B0502020202020204" pitchFamily="34" charset="0"/>
                        </a:rPr>
                        <a:t>Outras Receitas Correntes</a:t>
                      </a:r>
                      <a:endParaRPr lang="pt-BR" sz="23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99.964,19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b="1" u="none" strike="noStrike" dirty="0">
                          <a:effectLst/>
                          <a:latin typeface="Century Gothic" panose="020B0502020202020204" pitchFamily="34" charset="0"/>
                        </a:rPr>
                        <a:t>Receita Corrente</a:t>
                      </a:r>
                      <a:endParaRPr lang="pt-BR" sz="23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1" i="0" u="none" strike="noStrike" dirty="0">
                          <a:effectLst/>
                          <a:latin typeface="Century Gothic" panose="020B0502020202020204" pitchFamily="34" charset="0"/>
                        </a:rPr>
                        <a:t>14.135.598,35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u="none" strike="noStrike">
                          <a:effectLst/>
                          <a:latin typeface="Century Gothic" panose="020B0502020202020204" pitchFamily="34" charset="0"/>
                        </a:rPr>
                        <a:t>Transferências de Capital</a:t>
                      </a:r>
                      <a:endParaRPr lang="pt-BR" sz="2300" b="0" i="0" u="none" strike="noStrike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950.000,00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b="1" u="none" strike="noStrike" dirty="0">
                          <a:effectLst/>
                          <a:latin typeface="Century Gothic" panose="020B0502020202020204" pitchFamily="34" charset="0"/>
                        </a:rPr>
                        <a:t>Receita de Capital</a:t>
                      </a:r>
                      <a:endParaRPr lang="pt-BR" sz="2300" b="1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1" i="0" u="none" strike="noStrike" dirty="0">
                          <a:effectLst/>
                          <a:latin typeface="Century Gothic" panose="020B0502020202020204" pitchFamily="34" charset="0"/>
                        </a:rPr>
                        <a:t>950.000,00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300" b="1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Total da Receita </a:t>
                      </a:r>
                      <a:endParaRPr lang="pt-BR" sz="2300" b="1" i="0" u="none" strike="noStrike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3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15.085.598,35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2" name="Título 1">
            <a:extLst>
              <a:ext uri="{FF2B5EF4-FFF2-40B4-BE49-F238E27FC236}">
                <a16:creationId xmlns:a16="http://schemas.microsoft.com/office/drawing/2014/main" id="{CF3C2715-14F6-999C-2D67-EB55D8E92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4960" y="324525"/>
            <a:ext cx="5808939" cy="772886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Receita Orçamentária</a:t>
            </a:r>
          </a:p>
        </p:txBody>
      </p:sp>
    </p:spTree>
    <p:extLst>
      <p:ext uri="{BB962C8B-B14F-4D97-AF65-F5344CB8AC3E}">
        <p14:creationId xmlns:p14="http://schemas.microsoft.com/office/powerpoint/2010/main" val="339675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9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D835765-1842-4B2A-B5FF-7D3803B6D8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653075"/>
              </p:ext>
            </p:extLst>
          </p:nvPr>
        </p:nvGraphicFramePr>
        <p:xfrm>
          <a:off x="1793288" y="807868"/>
          <a:ext cx="8149701" cy="4936911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674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52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 Arrecada em Exercícios Anteriores</a:t>
                      </a:r>
                      <a:endParaRPr lang="pt-BR" sz="2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r>
                        <a:rPr lang="pt-BR" sz="2800" dirty="0">
                          <a:effectLst/>
                          <a:latin typeface="Century Gothic" panose="020B0502020202020204" pitchFamily="34" charset="0"/>
                        </a:rPr>
                        <a:t>(%Variação) </a:t>
                      </a: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pt-BR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7.798.108,61       (20,11%)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8.514.004,53       (+9,18%)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16.227.825,66       (+90,6%)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Arial" panose="020B0604020202020204" pitchFamily="34" charset="0"/>
                        </a:rPr>
                        <a:t>11.814.542,70        (-27,2%) 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15.085.598,35      (+27,6%) 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E55B121-F60F-4291-8315-D0DA0A986C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31398"/>
              </p:ext>
            </p:extLst>
          </p:nvPr>
        </p:nvGraphicFramePr>
        <p:xfrm>
          <a:off x="1683965" y="834500"/>
          <a:ext cx="9173430" cy="5024766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7631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746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 de Convênios e Emendas Parlamentares</a:t>
                      </a:r>
                      <a:endParaRPr lang="pt-BR" sz="1800" b="1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4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TEV – SCC – Portaria SEF nº 356/2023 – Infraestrutura Esportiva S. Pedro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74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Convênio Estadual </a:t>
                      </a:r>
                      <a:r>
                        <a:rPr lang="pt-BR" sz="1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2023TR001044</a:t>
                      </a:r>
                      <a:r>
                        <a:rPr lang="pt-BR" sz="1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Revitalização Avenida Cerro Largo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7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TEV – SED – Emenda Parlamentar 0559/2023 – Coronel </a:t>
                      </a:r>
                      <a:r>
                        <a:rPr lang="pt-BR" sz="1800" b="1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Onir</a:t>
                      </a: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Mocellin (Apoio financeiro para melhorias no Parque Infantil)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412566713"/>
                  </a:ext>
                </a:extLst>
              </a:tr>
              <a:tr h="837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TEV – SAR – Portaria SEF nº 010/2024 – Auxílio15ª </a:t>
                      </a:r>
                      <a:r>
                        <a:rPr lang="pt-BR" sz="1800" b="0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Efacitus</a:t>
                      </a: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/2024 (custeio)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4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TEV – Portaria Conjunta SGG/SEF nº 001/2024 – Recupera SC (custeio)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323824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54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D75855C-7C73-4FC9-A28A-81830BF939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588047"/>
              </p:ext>
            </p:extLst>
          </p:nvPr>
        </p:nvGraphicFramePr>
        <p:xfrm>
          <a:off x="2057401" y="974176"/>
          <a:ext cx="8651239" cy="4860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20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9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1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1" u="none" strike="noStrike" dirty="0">
                          <a:solidFill>
                            <a:srgbClr val="7030A0"/>
                          </a:solidFill>
                          <a:effectLst/>
                          <a:latin typeface="Century Gothic" panose="020B0502020202020204" pitchFamily="34" charset="0"/>
                        </a:rPr>
                        <a:t>R$ Total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Correntes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10.707.318,89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97,42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5.408.141,05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49,20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Juros e Encargos da Dívida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5.299.177,84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48,21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284.012,16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2,58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284.012,16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2,58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Amortização da Dívida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2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 das Despesas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i="1" dirty="0">
                          <a:solidFill>
                            <a:srgbClr val="7030A0"/>
                          </a:solidFill>
                          <a:latin typeface="Century Gothic" panose="020B0502020202020204" pitchFamily="34" charset="0"/>
                        </a:rPr>
                        <a:t>10.991.331,05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845F12E2-BED9-A1FE-BCD5-3A0C7B22D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3360" y="304503"/>
            <a:ext cx="5808939" cy="527731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Despesa Orçamentária</a:t>
            </a:r>
          </a:p>
        </p:txBody>
      </p:sp>
    </p:spTree>
    <p:extLst>
      <p:ext uri="{BB962C8B-B14F-4D97-AF65-F5344CB8AC3E}">
        <p14:creationId xmlns:p14="http://schemas.microsoft.com/office/powerpoint/2010/main" val="290030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1391A886-EBCD-4CD0-83B2-E9EB1D32C6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829" y="5545123"/>
            <a:ext cx="1060643" cy="120381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48D522B-A487-B584-CEA6-AB46E2D69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805002"/>
              </p:ext>
            </p:extLst>
          </p:nvPr>
        </p:nvGraphicFramePr>
        <p:xfrm>
          <a:off x="1509204" y="139199"/>
          <a:ext cx="8682361" cy="6579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34878">
                  <a:extLst>
                    <a:ext uri="{9D8B030D-6E8A-4147-A177-3AD203B41FA5}">
                      <a16:colId xmlns:a16="http://schemas.microsoft.com/office/drawing/2014/main" val="806883599"/>
                    </a:ext>
                  </a:extLst>
                </a:gridCol>
                <a:gridCol w="2894120">
                  <a:extLst>
                    <a:ext uri="{9D8B030D-6E8A-4147-A177-3AD203B41FA5}">
                      <a16:colId xmlns:a16="http://schemas.microsoft.com/office/drawing/2014/main" val="3627778002"/>
                    </a:ext>
                  </a:extLst>
                </a:gridCol>
                <a:gridCol w="2153363">
                  <a:extLst>
                    <a:ext uri="{9D8B030D-6E8A-4147-A177-3AD203B41FA5}">
                      <a16:colId xmlns:a16="http://schemas.microsoft.com/office/drawing/2014/main" val="3072915486"/>
                    </a:ext>
                  </a:extLst>
                </a:gridCol>
              </a:tblGrid>
              <a:tr h="337779"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DESPESAS LIQUIDADAS NO PERÍODO POR FUNÇÃO DE GOVERNO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732872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Função de Governo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Executado (R$)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% S/TOTAL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36627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01 – Legislativa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219.667,75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2,00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000488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04 – Administração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1.218.199,35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11,08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660250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06 – Segurança Pública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45.164,69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0,41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690940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08 – Assistência Social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440.959,60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4,01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65088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10 – Saúde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3.114.069,17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28,33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733874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12 – Educação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2.262.699,92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20,59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7616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13 – Cultura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547.032,97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4,98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866120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15 – Urbanismo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512.196,11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4,66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97652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16 - Habitação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140,00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416745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17 – Saneamento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493.583,57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4,49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02373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18 - Gestão Ambiental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34.753,44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0,32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670844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20 – Agricultura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236.311,62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2,15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735394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22 – Indústria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46.572,07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0,42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65944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23- Comércio e Serviços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17.866,66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0,16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602435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25 – Energia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27.017,76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0,25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03804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26 – Transporte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1.511.609,94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13,75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726526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27 – Desporto e Lazer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>
                          <a:latin typeface="Century Gothic" panose="020B0502020202020204" pitchFamily="34" charset="0"/>
                        </a:rPr>
                        <a:t>263.486,43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dirty="0">
                          <a:latin typeface="Century Gothic" panose="020B0502020202020204" pitchFamily="34" charset="0"/>
                        </a:rPr>
                        <a:t>2,40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763256"/>
                  </a:ext>
                </a:extLst>
              </a:tr>
              <a:tr h="328517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Despesa Total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10.991.331,05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150000"/>
                        </a:lnSpc>
                      </a:pPr>
                      <a:r>
                        <a:rPr lang="pt-BR" sz="1600" b="1" dirty="0">
                          <a:latin typeface="Century Gothic" panose="020B0502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515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369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7872</TotalTime>
  <Words>772</Words>
  <Application>Microsoft Office PowerPoint</Application>
  <PresentationFormat>Widescreen</PresentationFormat>
  <Paragraphs>257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Symbol</vt:lpstr>
      <vt:lpstr>Tema do Office</vt:lpstr>
      <vt:lpstr>Prestação de Contas  1º Quadrimestre / 2024</vt:lpstr>
      <vt:lpstr>Apresentação do PowerPoint</vt:lpstr>
      <vt:lpstr>Apresentação do PowerPoint</vt:lpstr>
      <vt:lpstr>Execução Orçamentária</vt:lpstr>
      <vt:lpstr>Receita Orçamentária</vt:lpstr>
      <vt:lpstr>Apresentação do PowerPoint</vt:lpstr>
      <vt:lpstr>Apresentação do PowerPoint</vt:lpstr>
      <vt:lpstr>Despesa Orçamentária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Pref. Mun.Tunápolis</dc:creator>
  <cp:lastModifiedBy>Controle Interno</cp:lastModifiedBy>
  <cp:revision>244</cp:revision>
  <cp:lastPrinted>2023-02-27T14:17:00Z</cp:lastPrinted>
  <dcterms:created xsi:type="dcterms:W3CDTF">2022-01-19T14:06:16Z</dcterms:created>
  <dcterms:modified xsi:type="dcterms:W3CDTF">2024-05-27T16:33:44Z</dcterms:modified>
</cp:coreProperties>
</file>