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91" r:id="rId5"/>
    <p:sldId id="292" r:id="rId6"/>
    <p:sldId id="298" r:id="rId7"/>
    <p:sldId id="300" r:id="rId8"/>
    <p:sldId id="265" r:id="rId9"/>
    <p:sldId id="263" r:id="rId10"/>
    <p:sldId id="301" r:id="rId11"/>
    <p:sldId id="302" r:id="rId12"/>
    <p:sldId id="266" r:id="rId13"/>
    <p:sldId id="296" r:id="rId14"/>
    <p:sldId id="295" r:id="rId15"/>
    <p:sldId id="297" r:id="rId16"/>
    <p:sldId id="280" r:id="rId17"/>
    <p:sldId id="293" r:id="rId18"/>
    <p:sldId id="294" r:id="rId19"/>
    <p:sldId id="286" r:id="rId20"/>
    <p:sldId id="303" r:id="rId21"/>
    <p:sldId id="271" r:id="rId22"/>
    <p:sldId id="267" r:id="rId23"/>
    <p:sldId id="269" r:id="rId24"/>
    <p:sldId id="270" r:id="rId25"/>
    <p:sldId id="276" r:id="rId26"/>
    <p:sldId id="304" r:id="rId2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Escuro 2 - Ênfase 1/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269D01E-BC32-4049-B463-5C60D7B0CCD2}" styleName="Estilo com Tema 2 - Ênfas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Estilo Escuro 1 - Ênfas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ESF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Cadastros vinculados</c:v>
                </c:pt>
              </c:strCache>
            </c:strRef>
          </c:cat>
          <c:val>
            <c:numRef>
              <c:f>Planilha1!$B$2</c:f>
              <c:numCache>
                <c:formatCode>General</c:formatCode>
                <c:ptCount val="1"/>
                <c:pt idx="0">
                  <c:v>2991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7-4526-ADCB-B4B78D98645D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ESF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Cadastros vinculados</c:v>
                </c:pt>
              </c:strCache>
            </c:strRef>
          </c:cat>
          <c:val>
            <c:numRef>
              <c:f>Planilha1!$C$2</c:f>
              <c:numCache>
                <c:formatCode>General</c:formatCode>
                <c:ptCount val="1"/>
                <c:pt idx="0">
                  <c:v>2677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37-4526-ADCB-B4B78D98645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41591727"/>
        <c:axId val="641599631"/>
      </c:barChart>
      <c:catAx>
        <c:axId val="641591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1599631"/>
        <c:crosses val="autoZero"/>
        <c:auto val="1"/>
        <c:lblAlgn val="ctr"/>
        <c:lblOffset val="100"/>
        <c:noMultiLvlLbl val="0"/>
      </c:catAx>
      <c:valAx>
        <c:axId val="6415996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1591727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95" b="1" i="0" u="none" strike="noStrike" kern="1200" cap="all" spc="100" normalizeH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Atendimentos realizados</c:v>
                </c:pt>
              </c:strCache>
            </c:strRef>
          </c:tx>
          <c:spPr>
            <a:ln w="25400" cap="rnd">
              <a:solidFill>
                <a:schemeClr val="bg1"/>
              </a:solidFill>
              <a:round/>
            </a:ln>
            <a:effectLst>
              <a:outerShdw dist="25400" dir="2700000" algn="tl" rotWithShape="0">
                <a:schemeClr val="bg1"/>
              </a:outerShdw>
            </a:effectLst>
          </c:spPr>
          <c:marker>
            <c:symbol val="none"/>
          </c:marker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  <a:alpha val="93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Planilha1!$A$2:$A$13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Planilha1!$B$2:$B$13</c:f>
              <c:numCache>
                <c:formatCode>General</c:formatCode>
                <c:ptCount val="12"/>
                <c:pt idx="0">
                  <c:v>2095</c:v>
                </c:pt>
                <c:pt idx="1">
                  <c:v>2000</c:v>
                </c:pt>
                <c:pt idx="2">
                  <c:v>2004</c:v>
                </c:pt>
                <c:pt idx="3">
                  <c:v>2126</c:v>
                </c:pt>
                <c:pt idx="4">
                  <c:v>2360</c:v>
                </c:pt>
                <c:pt idx="5">
                  <c:v>2365</c:v>
                </c:pt>
                <c:pt idx="6">
                  <c:v>2160</c:v>
                </c:pt>
                <c:pt idx="7">
                  <c:v>2189</c:v>
                </c:pt>
                <c:pt idx="8">
                  <c:v>2000</c:v>
                </c:pt>
                <c:pt idx="9">
                  <c:v>1934</c:v>
                </c:pt>
                <c:pt idx="10">
                  <c:v>2161</c:v>
                </c:pt>
                <c:pt idx="11">
                  <c:v>2229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E3-4BE8-85F4-529C685B0A8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smooth val="0"/>
        <c:axId val="1781530751"/>
        <c:axId val="1781537823"/>
      </c:lineChart>
      <c:catAx>
        <c:axId val="1781530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2">
                <a:lumMod val="20000"/>
                <a:lumOff val="8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81537823"/>
        <c:crosses val="autoZero"/>
        <c:auto val="1"/>
        <c:lblAlgn val="ctr"/>
        <c:lblOffset val="100"/>
        <c:noMultiLvlLbl val="0"/>
      </c:catAx>
      <c:valAx>
        <c:axId val="178153782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81530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 w="9525" cap="flat" cmpd="sng" algn="ctr">
      <a:solidFill>
        <a:schemeClr val="accent2"/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Destinos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7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hade val="7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shade val="7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154-45C9-ABD7-41D386F877B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7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hade val="7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shade val="7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154-45C9-ABD7-41D386F877B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7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hade val="7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shade val="7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154-45C9-ABD7-41D386F877B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7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hade val="7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shade val="7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154-45C9-ABD7-41D386F877B6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7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hade val="7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shade val="7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154-45C9-ABD7-41D386F877B6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7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hade val="7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shade val="7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836-4485-ABF6-74768B7DD639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tint val="77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tint val="77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tint val="77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836-4485-ABF6-74768B7DD639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tint val="77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tint val="77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tint val="77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7836-4485-ABF6-74768B7DD639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tint val="77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tint val="77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tint val="77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7836-4485-ABF6-74768B7DD639}"/>
              </c:ext>
            </c:extLst>
          </c:dPt>
          <c:dLbls>
            <c:dLbl>
              <c:idx val="1"/>
              <c:layout>
                <c:manualLayout>
                  <c:x val="6.1438848920863307E-2"/>
                  <c:y val="-8.9484605452519773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903407279270825"/>
                      <c:h val="0.107863460475400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54-45C9-ABD7-41D386F877B6}"/>
                </c:ext>
              </c:extLst>
            </c:dLbl>
            <c:dLbl>
              <c:idx val="3"/>
              <c:layout>
                <c:manualLayout>
                  <c:x val="-1.4894248635732304E-2"/>
                  <c:y val="1.151649161599409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54-45C9-ABD7-41D386F877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Planilha1!$A$2:$A$10</c:f>
              <c:strCache>
                <c:ptCount val="9"/>
                <c:pt idx="0">
                  <c:v>Chapecó - SC</c:v>
                </c:pt>
                <c:pt idx="1">
                  <c:v>São Miguel do Oeste - SC</c:v>
                </c:pt>
                <c:pt idx="2">
                  <c:v>Cascavel - PR</c:v>
                </c:pt>
                <c:pt idx="3">
                  <c:v>Itapiranga - SC</c:v>
                </c:pt>
                <c:pt idx="4">
                  <c:v>Tunápolis - SC</c:v>
                </c:pt>
                <c:pt idx="5">
                  <c:v>Maravilha - SC</c:v>
                </c:pt>
                <c:pt idx="6">
                  <c:v> Xanxerê - SC</c:v>
                </c:pt>
                <c:pt idx="7">
                  <c:v>Florianópolis - SC</c:v>
                </c:pt>
                <c:pt idx="8">
                  <c:v>Iporã do Oeste - SC</c:v>
                </c:pt>
              </c:strCache>
            </c:strRef>
          </c:cat>
          <c:val>
            <c:numRef>
              <c:f>Planilha1!$B$2:$B$10</c:f>
              <c:numCache>
                <c:formatCode>General</c:formatCode>
                <c:ptCount val="9"/>
                <c:pt idx="0">
                  <c:v>235</c:v>
                </c:pt>
                <c:pt idx="1">
                  <c:v>1254</c:v>
                </c:pt>
                <c:pt idx="2">
                  <c:v>162</c:v>
                </c:pt>
                <c:pt idx="3">
                  <c:v>64</c:v>
                </c:pt>
                <c:pt idx="4">
                  <c:v>73</c:v>
                </c:pt>
                <c:pt idx="5">
                  <c:v>50</c:v>
                </c:pt>
                <c:pt idx="6">
                  <c:v>50</c:v>
                </c:pt>
                <c:pt idx="7">
                  <c:v>49</c:v>
                </c:pt>
                <c:pt idx="8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154-45C9-ABD7-41D386F877B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95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197" b="0" i="0" u="none" strike="noStrike" baseline="0" dirty="0">
                        <a:effectLst/>
                      </a:rPr>
                      <a:t>3.192.828,27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F6E-4A09-914C-13AF65C980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Percentual aplicado</c:v>
                </c:pt>
              </c:strCache>
            </c:strRef>
          </c:cat>
          <c:val>
            <c:numRef>
              <c:f>Planilha1!$B$2</c:f>
              <c:numCache>
                <c:formatCode>#,##0.00</c:formatCode>
                <c:ptCount val="1"/>
                <c:pt idx="0">
                  <c:v>3192598.44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4C-434A-9207-DE2ABCDDB62A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197" b="0" i="0" u="none" strike="noStrike" baseline="0" dirty="0">
                        <a:effectLst/>
                      </a:rPr>
                      <a:t>4.641.821,76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F6E-4A09-914C-13AF65C980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Percentual aplicado</c:v>
                </c:pt>
              </c:strCache>
            </c:strRef>
          </c:cat>
          <c:val>
            <c:numRef>
              <c:f>Planilha1!$C$2</c:f>
              <c:numCache>
                <c:formatCode>#,##0.00</c:formatCode>
                <c:ptCount val="1"/>
                <c:pt idx="0">
                  <c:v>4641221.76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4C-434A-9207-DE2ABCDDB62A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197" b="0" i="0" u="none" strike="noStrike" baseline="0" dirty="0">
                        <a:effectLst/>
                      </a:rPr>
                      <a:t>5.564.711,43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F6E-4A09-914C-13AF65C980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Percentual aplicado</c:v>
                </c:pt>
              </c:strCache>
            </c:strRef>
          </c:cat>
          <c:val>
            <c:numRef>
              <c:f>Planilha1!$D$2</c:f>
              <c:numCache>
                <c:formatCode>#,##0.00</c:formatCode>
                <c:ptCount val="1"/>
                <c:pt idx="0">
                  <c:v>5598605.9299999997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E4C-434A-9207-DE2ABCDDB6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1161167"/>
        <c:axId val="311161583"/>
      </c:barChart>
      <c:catAx>
        <c:axId val="311161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11161583"/>
        <c:crosses val="autoZero"/>
        <c:auto val="1"/>
        <c:lblAlgn val="ctr"/>
        <c:lblOffset val="100"/>
        <c:noMultiLvlLbl val="0"/>
      </c:catAx>
      <c:valAx>
        <c:axId val="311161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111611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Cadastros por microárea</c:v>
                </c:pt>
              </c:strCache>
            </c:strRef>
          </c:cat>
          <c:val>
            <c:numRef>
              <c:f>Planilha1!$B$2</c:f>
              <c:numCache>
                <c:formatCode>General</c:formatCode>
                <c:ptCount val="1"/>
                <c:pt idx="0">
                  <c:v>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3A-444C-A612-D2CC88A247D3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Cadastros por microárea</c:v>
                </c:pt>
              </c:strCache>
            </c:strRef>
          </c:cat>
          <c:val>
            <c:numRef>
              <c:f>Planilha1!$C$2</c:f>
              <c:numCache>
                <c:formatCode>General</c:formatCode>
                <c:ptCount val="1"/>
                <c:pt idx="0">
                  <c:v>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3A-444C-A612-D2CC88A247D3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Cadastros por microárea</c:v>
                </c:pt>
              </c:strCache>
            </c:strRef>
          </c:cat>
          <c:val>
            <c:numRef>
              <c:f>Planilha1!$D$2</c:f>
              <c:numCache>
                <c:formatCode>General</c:formatCode>
                <c:ptCount val="1"/>
                <c:pt idx="0">
                  <c:v>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3A-444C-A612-D2CC88A247D3}"/>
            </c:ext>
          </c:extLst>
        </c:ser>
        <c:ser>
          <c:idx val="3"/>
          <c:order val="3"/>
          <c:tx>
            <c:strRef>
              <c:f>Planilha1!$E$1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Cadastros por microárea</c:v>
                </c:pt>
              </c:strCache>
            </c:strRef>
          </c:cat>
          <c:val>
            <c:numRef>
              <c:f>Planilha1!$E$2</c:f>
              <c:numCache>
                <c:formatCode>General</c:formatCode>
                <c:ptCount val="1"/>
                <c:pt idx="0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3A-444C-A612-D2CC88A247D3}"/>
            </c:ext>
          </c:extLst>
        </c:ser>
        <c:ser>
          <c:idx val="4"/>
          <c:order val="4"/>
          <c:tx>
            <c:strRef>
              <c:f>Planilha1!$F$1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Cadastros por microárea</c:v>
                </c:pt>
              </c:strCache>
            </c:strRef>
          </c:cat>
          <c:val>
            <c:numRef>
              <c:f>Planilha1!$F$2</c:f>
              <c:numCache>
                <c:formatCode>General</c:formatCode>
                <c:ptCount val="1"/>
                <c:pt idx="0">
                  <c:v>466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3A-444C-A612-D2CC88A247D3}"/>
            </c:ext>
          </c:extLst>
        </c:ser>
        <c:ser>
          <c:idx val="5"/>
          <c:order val="5"/>
          <c:tx>
            <c:strRef>
              <c:f>Planilha1!$G$1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Cadastros por microárea</c:v>
                </c:pt>
              </c:strCache>
            </c:strRef>
          </c:cat>
          <c:val>
            <c:numRef>
              <c:f>Planilha1!$G$2</c:f>
              <c:numCache>
                <c:formatCode>General</c:formatCode>
                <c:ptCount val="1"/>
                <c:pt idx="0">
                  <c:v>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53A-444C-A612-D2CC88A247D3}"/>
            </c:ext>
          </c:extLst>
        </c:ser>
        <c:ser>
          <c:idx val="6"/>
          <c:order val="6"/>
          <c:tx>
            <c:strRef>
              <c:f>Planilha1!$H$1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Cadastros por microárea</c:v>
                </c:pt>
              </c:strCache>
            </c:strRef>
          </c:cat>
          <c:val>
            <c:numRef>
              <c:f>Planilha1!$H$2</c:f>
              <c:numCache>
                <c:formatCode>General</c:formatCode>
                <c:ptCount val="1"/>
                <c:pt idx="0">
                  <c:v>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53A-444C-A612-D2CC88A247D3}"/>
            </c:ext>
          </c:extLst>
        </c:ser>
        <c:ser>
          <c:idx val="7"/>
          <c:order val="7"/>
          <c:tx>
            <c:strRef>
              <c:f>Planilha1!$I$1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Cadastros por microárea</c:v>
                </c:pt>
              </c:strCache>
            </c:strRef>
          </c:cat>
          <c:val>
            <c:numRef>
              <c:f>Planilha1!$I$2</c:f>
              <c:numCache>
                <c:formatCode>General</c:formatCode>
                <c:ptCount val="1"/>
                <c:pt idx="0">
                  <c:v>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53A-444C-A612-D2CC88A247D3}"/>
            </c:ext>
          </c:extLst>
        </c:ser>
        <c:ser>
          <c:idx val="8"/>
          <c:order val="8"/>
          <c:tx>
            <c:strRef>
              <c:f>Planilha1!$J$1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Cadastros por microárea</c:v>
                </c:pt>
              </c:strCache>
            </c:strRef>
          </c:cat>
          <c:val>
            <c:numRef>
              <c:f>Planilha1!$J$2</c:f>
              <c:numCache>
                <c:formatCode>General</c:formatCode>
                <c:ptCount val="1"/>
                <c:pt idx="0">
                  <c:v>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53A-444C-A612-D2CC88A247D3}"/>
            </c:ext>
          </c:extLst>
        </c:ser>
        <c:ser>
          <c:idx val="9"/>
          <c:order val="9"/>
          <c:tx>
            <c:strRef>
              <c:f>Planilha1!$K$1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Cadastros por microárea</c:v>
                </c:pt>
              </c:strCache>
            </c:strRef>
          </c:cat>
          <c:val>
            <c:numRef>
              <c:f>Planilha1!$K$2</c:f>
              <c:numCache>
                <c:formatCode>General</c:formatCode>
                <c:ptCount val="1"/>
                <c:pt idx="0">
                  <c:v>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53A-444C-A612-D2CC88A247D3}"/>
            </c:ext>
          </c:extLst>
        </c:ser>
        <c:ser>
          <c:idx val="10"/>
          <c:order val="10"/>
          <c:tx>
            <c:strRef>
              <c:f>Planilha1!$L$1</c:f>
              <c:strCache>
                <c:ptCount val="1"/>
                <c:pt idx="0">
                  <c:v>11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Cadastros por microárea</c:v>
                </c:pt>
              </c:strCache>
            </c:strRef>
          </c:cat>
          <c:val>
            <c:numRef>
              <c:f>Planilha1!$L$2</c:f>
              <c:numCache>
                <c:formatCode>General</c:formatCode>
                <c:ptCount val="1"/>
                <c:pt idx="0">
                  <c:v>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53A-444C-A612-D2CC88A247D3}"/>
            </c:ext>
          </c:extLst>
        </c:ser>
        <c:ser>
          <c:idx val="11"/>
          <c:order val="11"/>
          <c:tx>
            <c:strRef>
              <c:f>Planilha1!$M$1</c:f>
              <c:strCache>
                <c:ptCount val="1"/>
                <c:pt idx="0">
                  <c:v>12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Cadastros por microárea</c:v>
                </c:pt>
              </c:strCache>
            </c:strRef>
          </c:cat>
          <c:val>
            <c:numRef>
              <c:f>Planilha1!$M$2</c:f>
              <c:numCache>
                <c:formatCode>General</c:formatCode>
                <c:ptCount val="1"/>
                <c:pt idx="0">
                  <c:v>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53A-444C-A612-D2CC88A247D3}"/>
            </c:ext>
          </c:extLst>
        </c:ser>
        <c:ser>
          <c:idx val="12"/>
          <c:order val="12"/>
          <c:tx>
            <c:strRef>
              <c:f>Planilha1!$N$1</c:f>
              <c:strCache>
                <c:ptCount val="1"/>
                <c:pt idx="0">
                  <c:v>FA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Cadastros por microárea</c:v>
                </c:pt>
              </c:strCache>
            </c:strRef>
          </c:cat>
          <c:val>
            <c:numRef>
              <c:f>Planilha1!$N$2</c:f>
              <c:numCache>
                <c:formatCode>General</c:formatCode>
                <c:ptCount val="1"/>
                <c:pt idx="0">
                  <c:v>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53A-444C-A612-D2CC88A247D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16315983"/>
        <c:axId val="616309743"/>
      </c:barChart>
      <c:catAx>
        <c:axId val="616315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16309743"/>
        <c:crosses val="autoZero"/>
        <c:auto val="1"/>
        <c:lblAlgn val="ctr"/>
        <c:lblOffset val="100"/>
        <c:noMultiLvlLbl val="0"/>
      </c:catAx>
      <c:valAx>
        <c:axId val="616309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16315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Nascimento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Planilha1!$A$2:$A$6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Planilha1!$B$2:$B$6</c:f>
              <c:numCache>
                <c:formatCode>General</c:formatCode>
                <c:ptCount val="5"/>
                <c:pt idx="0">
                  <c:v>50</c:v>
                </c:pt>
                <c:pt idx="1">
                  <c:v>68</c:v>
                </c:pt>
                <c:pt idx="2">
                  <c:v>57</c:v>
                </c:pt>
                <c:pt idx="3">
                  <c:v>61</c:v>
                </c:pt>
                <c:pt idx="4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29-46DB-87BF-5B56F75EC82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51457391"/>
        <c:axId val="851443247"/>
      </c:lineChart>
      <c:catAx>
        <c:axId val="851457391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51443247"/>
        <c:crosses val="autoZero"/>
        <c:auto val="1"/>
        <c:lblAlgn val="ctr"/>
        <c:lblOffset val="100"/>
        <c:noMultiLvlLbl val="0"/>
      </c:catAx>
      <c:valAx>
        <c:axId val="85144324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51457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Óbitos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Planilha1!$A$2:$A$6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Planilha1!$B$2:$B$6</c:f>
              <c:numCache>
                <c:formatCode>General</c:formatCode>
                <c:ptCount val="5"/>
                <c:pt idx="0">
                  <c:v>24</c:v>
                </c:pt>
                <c:pt idx="1">
                  <c:v>38</c:v>
                </c:pt>
                <c:pt idx="2">
                  <c:v>29</c:v>
                </c:pt>
                <c:pt idx="3">
                  <c:v>44</c:v>
                </c:pt>
                <c:pt idx="4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29-46DB-87BF-5B56F75EC82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51457391"/>
        <c:axId val="851443247"/>
      </c:lineChart>
      <c:catAx>
        <c:axId val="851457391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51443247"/>
        <c:crosses val="autoZero"/>
        <c:auto val="1"/>
        <c:lblAlgn val="ctr"/>
        <c:lblOffset val="100"/>
        <c:noMultiLvlLbl val="0"/>
      </c:catAx>
      <c:valAx>
        <c:axId val="85144324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51457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Atendimentos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0CF-46E7-8FCA-4B8D0A60B646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0CF-46E7-8FCA-4B8D0A60B646}"/>
                </c:ext>
              </c:extLst>
            </c:dLbl>
            <c:dLbl>
              <c:idx val="1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0CF-46E7-8FCA-4B8D0A60B646}"/>
                </c:ext>
              </c:extLst>
            </c:dLbl>
            <c:dLbl>
              <c:idx val="1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CF-46E7-8FCA-4B8D0A60B6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Planilha1!$A$2:$A$13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Planilha1!$B$2:$B$13</c:f>
              <c:numCache>
                <c:formatCode>General</c:formatCode>
                <c:ptCount val="12"/>
                <c:pt idx="0">
                  <c:v>2638</c:v>
                </c:pt>
                <c:pt idx="1">
                  <c:v>2782</c:v>
                </c:pt>
                <c:pt idx="2">
                  <c:v>2728</c:v>
                </c:pt>
                <c:pt idx="3">
                  <c:v>2495</c:v>
                </c:pt>
                <c:pt idx="4">
                  <c:v>3137</c:v>
                </c:pt>
                <c:pt idx="5">
                  <c:v>3195</c:v>
                </c:pt>
                <c:pt idx="6">
                  <c:v>2798</c:v>
                </c:pt>
                <c:pt idx="7">
                  <c:v>2775</c:v>
                </c:pt>
                <c:pt idx="8">
                  <c:v>2692</c:v>
                </c:pt>
                <c:pt idx="9">
                  <c:v>2920</c:v>
                </c:pt>
                <c:pt idx="10">
                  <c:v>3135</c:v>
                </c:pt>
                <c:pt idx="11">
                  <c:v>2736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0CF-46E7-8FCA-4B8D0A60B6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39850399"/>
        <c:axId val="739857055"/>
      </c:lineChart>
      <c:catAx>
        <c:axId val="73985039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39857055"/>
        <c:crosses val="autoZero"/>
        <c:auto val="1"/>
        <c:lblAlgn val="ctr"/>
        <c:lblOffset val="100"/>
        <c:noMultiLvlLbl val="0"/>
      </c:catAx>
      <c:valAx>
        <c:axId val="739857055"/>
        <c:scaling>
          <c:orientation val="minMax"/>
          <c:min val="20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398503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Atendimento por dia da semana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D90-4E4C-912B-447E7BF10F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Planilha1!$A$2:$A$7</c:f>
              <c:strCache>
                <c:ptCount val="6"/>
                <c:pt idx="0">
                  <c:v>Segunda-feira</c:v>
                </c:pt>
                <c:pt idx="1">
                  <c:v>Terça-feira</c:v>
                </c:pt>
                <c:pt idx="2">
                  <c:v>Quarta-feira</c:v>
                </c:pt>
                <c:pt idx="3">
                  <c:v>Quinta-feira</c:v>
                </c:pt>
                <c:pt idx="4">
                  <c:v>Sexta-feira</c:v>
                </c:pt>
                <c:pt idx="5">
                  <c:v>Sábado</c:v>
                </c:pt>
              </c:strCache>
            </c:strRef>
          </c:cat>
          <c:val>
            <c:numRef>
              <c:f>Planilha1!$B$2:$B$7</c:f>
              <c:numCache>
                <c:formatCode>General</c:formatCode>
                <c:ptCount val="6"/>
                <c:pt idx="0">
                  <c:v>7485</c:v>
                </c:pt>
                <c:pt idx="1">
                  <c:v>6007</c:v>
                </c:pt>
                <c:pt idx="2">
                  <c:v>7458</c:v>
                </c:pt>
                <c:pt idx="3">
                  <c:v>6378</c:v>
                </c:pt>
                <c:pt idx="4">
                  <c:v>6408</c:v>
                </c:pt>
                <c:pt idx="5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90-4E4C-912B-447E7BF10F7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80672095"/>
        <c:axId val="480668767"/>
      </c:barChart>
      <c:catAx>
        <c:axId val="48067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0668767"/>
        <c:crosses val="autoZero"/>
        <c:auto val="1"/>
        <c:lblAlgn val="ctr"/>
        <c:lblOffset val="100"/>
        <c:noMultiLvlLbl val="0"/>
      </c:catAx>
      <c:valAx>
        <c:axId val="48066876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8067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760424766812905E-2"/>
          <c:y val="0.24149416516714142"/>
          <c:w val="0.8060888796494331"/>
          <c:h val="0.68854656638138134"/>
        </c:manualLayout>
      </c:layout>
      <c:pie3D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Atendimentos por categoria profissional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4-284B-4696-9513-0B701A900DC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284B-4696-9513-0B701A900DC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284B-4696-9513-0B701A900DCD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6-284B-4696-9513-0B701A900DCD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5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5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284B-4696-9513-0B701A900DCD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6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6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8-284B-4696-9513-0B701A900DCD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3F6D-463C-8FA8-338F7CA571EE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3F6D-463C-8FA8-338F7CA571EE}"/>
              </c:ext>
            </c:extLst>
          </c:dPt>
          <c:dLbls>
            <c:dLbl>
              <c:idx val="4"/>
              <c:layout>
                <c:manualLayout>
                  <c:x val="-6.0812363186864171E-2"/>
                  <c:y val="-1.23890086276275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84B-4696-9513-0B701A900DCD}"/>
                </c:ext>
              </c:extLst>
            </c:dLbl>
            <c:dLbl>
              <c:idx val="5"/>
              <c:layout>
                <c:manualLayout>
                  <c:x val="1.8358449263958992E-2"/>
                  <c:y val="-6.442284486366335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84B-4696-9513-0B701A900DCD}"/>
                </c:ext>
              </c:extLst>
            </c:dLbl>
            <c:dLbl>
              <c:idx val="6"/>
              <c:layout>
                <c:manualLayout>
                  <c:x val="6.769678166084879E-2"/>
                  <c:y val="-6.442284486366335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F6D-463C-8FA8-338F7CA571EE}"/>
                </c:ext>
              </c:extLst>
            </c:dLbl>
            <c:dLbl>
              <c:idx val="7"/>
              <c:layout>
                <c:manualLayout>
                  <c:x val="0.15604681874365137"/>
                  <c:y val="-4.955603451051026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F6D-463C-8FA8-338F7CA571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Planilha1!$A$2:$A$9</c:f>
              <c:strCache>
                <c:ptCount val="8"/>
                <c:pt idx="0">
                  <c:v>Médico</c:v>
                </c:pt>
                <c:pt idx="1">
                  <c:v>Psicologa</c:v>
                </c:pt>
                <c:pt idx="2">
                  <c:v>Dentista</c:v>
                </c:pt>
                <c:pt idx="3">
                  <c:v>Enfermeiro</c:v>
                </c:pt>
                <c:pt idx="4">
                  <c:v>Fisioterapeuta</c:v>
                </c:pt>
                <c:pt idx="5">
                  <c:v>Assistente social</c:v>
                </c:pt>
                <c:pt idx="6">
                  <c:v>Nutricionista</c:v>
                </c:pt>
                <c:pt idx="7">
                  <c:v>Farmacêutico</c:v>
                </c:pt>
              </c:strCache>
            </c:strRef>
          </c:cat>
          <c:val>
            <c:numRef>
              <c:f>Planilha1!$B$2:$B$9</c:f>
              <c:numCache>
                <c:formatCode>General</c:formatCode>
                <c:ptCount val="8"/>
                <c:pt idx="0" formatCode="#,##0">
                  <c:v>19327</c:v>
                </c:pt>
                <c:pt idx="1">
                  <c:v>1439</c:v>
                </c:pt>
                <c:pt idx="2">
                  <c:v>2435</c:v>
                </c:pt>
                <c:pt idx="3">
                  <c:v>7519</c:v>
                </c:pt>
                <c:pt idx="4">
                  <c:v>1612</c:v>
                </c:pt>
                <c:pt idx="5">
                  <c:v>289</c:v>
                </c:pt>
                <c:pt idx="6">
                  <c:v>588</c:v>
                </c:pt>
                <c:pt idx="7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4B-4696-9513-0B701A900DC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883092796745227E-2"/>
          <c:y val="2.1862381570125922E-2"/>
          <c:w val="0.93953521967383258"/>
          <c:h val="0.504878289458554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EMISSÃO DE PRESCRIÇÃO DE REPETIÇÃO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Planilha1!$B$2</c:f>
              <c:numCache>
                <c:formatCode>General</c:formatCode>
                <c:ptCount val="1"/>
                <c:pt idx="0">
                  <c:v>2728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78-42A3-A58C-14F681E02F82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EXAME MÉDICO GERAL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Planilha1!$C$2</c:f>
              <c:numCache>
                <c:formatCode>General</c:formatCode>
                <c:ptCount val="1"/>
                <c:pt idx="0">
                  <c:v>1298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78-42A3-A58C-14F681E02F82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HIPERTENSÃO ESSENCIAL (PRIMÁRIA)</c:v>
                </c:pt>
              </c:strCache>
            </c:strRef>
          </c:tx>
          <c:spPr>
            <a:solidFill>
              <a:schemeClr val="accent3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Planilha1!$D$2</c:f>
              <c:numCache>
                <c:formatCode>General</c:formatCode>
                <c:ptCount val="1"/>
                <c:pt idx="0">
                  <c:v>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78-42A3-A58C-14F681E02F82}"/>
            </c:ext>
          </c:extLst>
        </c:ser>
        <c:ser>
          <c:idx val="3"/>
          <c:order val="3"/>
          <c:tx>
            <c:strRef>
              <c:f>Planilha1!$E$1</c:f>
              <c:strCache>
                <c:ptCount val="1"/>
                <c:pt idx="0">
                  <c:v>INFECÇÃO POR CORONAVÍRUS DE LOCALIZAÇÃO NÃO ESPECIFICADA</c:v>
                </c:pt>
              </c:strCache>
            </c:strRef>
          </c:tx>
          <c:spPr>
            <a:solidFill>
              <a:schemeClr val="accent4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Planilha1!$E$2</c:f>
              <c:numCache>
                <c:formatCode>General</c:formatCode>
                <c:ptCount val="1"/>
                <c:pt idx="0">
                  <c:v>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78-42A3-A58C-14F681E02F82}"/>
            </c:ext>
          </c:extLst>
        </c:ser>
        <c:ser>
          <c:idx val="4"/>
          <c:order val="4"/>
          <c:tx>
            <c:strRef>
              <c:f>Planilha1!$F$1</c:f>
              <c:strCache>
                <c:ptCount val="1"/>
                <c:pt idx="0">
                  <c:v>INFLUENZA (GRIPE) DEVIDA A VÍRUS NÃO IDENTIFICADO</c:v>
                </c:pt>
              </c:strCache>
            </c:strRef>
          </c:tx>
          <c:spPr>
            <a:solidFill>
              <a:schemeClr val="accent6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Planilha1!$F$2</c:f>
              <c:numCache>
                <c:formatCode>General</c:formatCode>
                <c:ptCount val="1"/>
                <c:pt idx="0">
                  <c:v>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78-42A3-A58C-14F681E02F82}"/>
            </c:ext>
          </c:extLst>
        </c:ser>
        <c:ser>
          <c:idx val="5"/>
          <c:order val="5"/>
          <c:tx>
            <c:strRef>
              <c:f>Planilha1!$G$1</c:f>
              <c:strCache>
                <c:ptCount val="1"/>
                <c:pt idx="0">
                  <c:v>AMIGDALITE AGUDA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Planilha1!$G$2</c:f>
              <c:numCache>
                <c:formatCode>General</c:formatCode>
                <c:ptCount val="1"/>
                <c:pt idx="0">
                  <c:v>270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78-42A3-A58C-14F681E02F82}"/>
            </c:ext>
          </c:extLst>
        </c:ser>
        <c:ser>
          <c:idx val="6"/>
          <c:order val="6"/>
          <c:tx>
            <c:strRef>
              <c:f>Planilha1!$H$1</c:f>
              <c:strCache>
                <c:ptCount val="1"/>
                <c:pt idx="0">
                  <c:v>TOSSE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Planilha1!$H$2</c:f>
              <c:numCache>
                <c:formatCode>General</c:formatCode>
                <c:ptCount val="1"/>
                <c:pt idx="0">
                  <c:v>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878-42A3-A58C-14F681E02F82}"/>
            </c:ext>
          </c:extLst>
        </c:ser>
        <c:ser>
          <c:idx val="7"/>
          <c:order val="7"/>
          <c:tx>
            <c:strRef>
              <c:f>Planilha1!$I$1</c:f>
              <c:strCache>
                <c:ptCount val="1"/>
                <c:pt idx="0">
                  <c:v>DIABETES MELLITUS NÃO-INSULINO-DEPENDENTE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Planilha1!$I$2</c:f>
              <c:numCache>
                <c:formatCode>General</c:formatCode>
                <c:ptCount val="1"/>
                <c:pt idx="0">
                  <c:v>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878-42A3-A58C-14F681E02F82}"/>
            </c:ext>
          </c:extLst>
        </c:ser>
        <c:ser>
          <c:idx val="8"/>
          <c:order val="8"/>
          <c:tx>
            <c:strRef>
              <c:f>Planilha1!$J$1</c:f>
              <c:strCache>
                <c:ptCount val="1"/>
                <c:pt idx="0">
                  <c:v>ISOLAMENTO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Planilha1!$J$2</c:f>
              <c:numCache>
                <c:formatCode>General</c:formatCode>
                <c:ptCount val="1"/>
                <c:pt idx="0">
                  <c:v>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878-42A3-A58C-14F681E02F82}"/>
            </c:ext>
          </c:extLst>
        </c:ser>
        <c:ser>
          <c:idx val="9"/>
          <c:order val="9"/>
          <c:tx>
            <c:strRef>
              <c:f>Planilha1!$K$1</c:f>
              <c:strCache>
                <c:ptCount val="1"/>
                <c:pt idx="0">
                  <c:v>SUPERVISÃO DE GRAVIDEZ NORMAL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Planilha1!$K$2</c:f>
              <c:numCache>
                <c:formatCode>General</c:formatCode>
                <c:ptCount val="1"/>
                <c:pt idx="0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878-42A3-A58C-14F681E02F82}"/>
            </c:ext>
          </c:extLst>
        </c:ser>
        <c:ser>
          <c:idx val="10"/>
          <c:order val="10"/>
          <c:tx>
            <c:strRef>
              <c:f>Planilha1!$L$1</c:f>
              <c:strCache>
                <c:ptCount val="1"/>
                <c:pt idx="0">
                  <c:v>NÁUSEA E VÔMITOS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Planilha1!$L$2</c:f>
              <c:numCache>
                <c:formatCode>General</c:formatCode>
                <c:ptCount val="1"/>
                <c:pt idx="0">
                  <c:v>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878-42A3-A58C-14F681E02F82}"/>
            </c:ext>
          </c:extLst>
        </c:ser>
        <c:ser>
          <c:idx val="11"/>
          <c:order val="11"/>
          <c:tx>
            <c:strRef>
              <c:f>Planilha1!$M$1</c:f>
              <c:strCache>
                <c:ptCount val="1"/>
                <c:pt idx="0">
                  <c:v>INFECÇÃO AGUDA DAS VIAS AÉREAS SUPERIORES NÃO ESPECIFICADA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Planilha1!$M$2</c:f>
              <c:numCache>
                <c:formatCode>General</c:formatCode>
                <c:ptCount val="1"/>
                <c:pt idx="0">
                  <c:v>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878-42A3-A58C-14F681E02F8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6874912"/>
        <c:axId val="246870336"/>
      </c:barChart>
      <c:catAx>
        <c:axId val="2468749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46870336"/>
        <c:crosses val="autoZero"/>
        <c:auto val="1"/>
        <c:lblAlgn val="ctr"/>
        <c:lblOffset val="100"/>
        <c:noMultiLvlLbl val="0"/>
      </c:catAx>
      <c:valAx>
        <c:axId val="24687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6874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994503404465736E-2"/>
          <c:y val="0.6142563796795224"/>
          <c:w val="0.83401099319106853"/>
          <c:h val="0.322021042666948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883092796745227E-2"/>
          <c:y val="2.1862381570125922E-2"/>
          <c:w val="0.93953521967383258"/>
          <c:h val="0.652496609526147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DOENÇA DOS DENTES/GENGIVAS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Planilha1!$B$2</c:f>
              <c:numCache>
                <c:formatCode>General</c:formatCode>
                <c:ptCount val="1"/>
                <c:pt idx="0">
                  <c:v>1316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78-42A3-A58C-14F681E02F82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SINAIS/SINTOMAS DOS DENTES/GENGIVAS2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Planilha1!$C$2</c:f>
              <c:numCache>
                <c:formatCode>General</c:formatCode>
                <c:ptCount val="1"/>
                <c:pt idx="0">
                  <c:v>1177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78-42A3-A58C-14F681E02F82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GRAVIDEZ</c:v>
                </c:pt>
              </c:strCache>
            </c:strRef>
          </c:tx>
          <c:spPr>
            <a:solidFill>
              <a:schemeClr val="accent3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Planilha1!$D$2</c:f>
              <c:numCache>
                <c:formatCode>General</c:formatCode>
                <c:ptCount val="1"/>
                <c:pt idx="0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CF-49BC-B466-B73FBB62AEEE}"/>
            </c:ext>
          </c:extLst>
        </c:ser>
        <c:ser>
          <c:idx val="3"/>
          <c:order val="3"/>
          <c:tx>
            <c:strRef>
              <c:f>Planilha1!$E$1</c:f>
              <c:strCache>
                <c:ptCount val="1"/>
                <c:pt idx="0">
                  <c:v>SEM DOENÇA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Planilha1!$E$2</c:f>
              <c:numCache>
                <c:formatCode>General</c:formatCode>
                <c:ptCount val="1"/>
                <c:pt idx="0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CF-49BC-B466-B73FBB62AEEE}"/>
            </c:ext>
          </c:extLst>
        </c:ser>
        <c:ser>
          <c:idx val="4"/>
          <c:order val="4"/>
          <c:tx>
            <c:strRef>
              <c:f>Planilha1!$F$1</c:f>
              <c:strCache>
                <c:ptCount val="1"/>
                <c:pt idx="0">
                  <c:v>SEM DOENÇA2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Planilha1!$F$2</c:f>
              <c:numCache>
                <c:formatCode>General</c:formatCode>
                <c:ptCount val="1"/>
                <c:pt idx="0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CF-49BC-B466-B73FBB62AEEE}"/>
            </c:ext>
          </c:extLst>
        </c:ser>
        <c:ser>
          <c:idx val="5"/>
          <c:order val="5"/>
          <c:tx>
            <c:strRef>
              <c:f>Planilha1!$G$1</c:f>
              <c:strCache>
                <c:ptCount val="1"/>
                <c:pt idx="0">
                  <c:v> MEDICINA PREVENTIVA/MANUTENÇÃO DA SAÚDE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Planilha1!$G$2</c:f>
              <c:numCache>
                <c:formatCode>General</c:formatCode>
                <c:ptCount val="1"/>
                <c:pt idx="0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0E-4493-855B-E1815D264331}"/>
            </c:ext>
          </c:extLst>
        </c:ser>
        <c:ser>
          <c:idx val="6"/>
          <c:order val="6"/>
          <c:tx>
            <c:strRef>
              <c:f>Planilha1!$H$1</c:f>
              <c:strCache>
                <c:ptCount val="1"/>
                <c:pt idx="0">
                  <c:v>SINAIS/SINTOMAS DA BOCA/LÍNGUA/LÁBIOS22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Planilha1!$H$2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0E-4493-855B-E1815D26433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6874912"/>
        <c:axId val="246870336"/>
      </c:barChart>
      <c:catAx>
        <c:axId val="2468749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46870336"/>
        <c:crosses val="autoZero"/>
        <c:auto val="1"/>
        <c:lblAlgn val="ctr"/>
        <c:lblOffset val="100"/>
        <c:noMultiLvlLbl val="0"/>
      </c:catAx>
      <c:valAx>
        <c:axId val="24687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6874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429095405720065"/>
          <c:y val="0.82060162871715236"/>
          <c:w val="0.63185454733737045"/>
          <c:h val="0.179398371282847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38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defRPr sz="1197" kern="1200" spc="3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lumMod val="85000"/>
          </a:schemeClr>
        </a:solidFill>
        <a:round/>
      </a:ln>
    </cs:spPr>
    <cs:defRPr sz="1330" kern="1200"/>
  </cs:chartArea>
  <cs:dataLabel>
    <cs:lnRef idx="0"/>
    <cs:fillRef idx="0">
      <cs:styleClr val="0"/>
    </cs:fillRef>
    <cs:effectRef idx="0"/>
    <cs:fontRef idx="minor">
      <a:schemeClr val="lt1"/>
    </cs:fontRef>
    <cs:spPr>
      <a:solidFill>
        <a:schemeClr val="phClr"/>
      </a:solidFill>
    </cs:spPr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5400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04F018-BEA9-40C6-8327-18AEE8973824}" type="doc">
      <dgm:prSet loTypeId="urn:microsoft.com/office/officeart/2005/8/layout/hProcess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AFD3DBCE-A464-4D05-ACEB-837A173EB5A0}">
      <dgm:prSet phldrT="[Texto]"/>
      <dgm:spPr/>
      <dgm:t>
        <a:bodyPr/>
        <a:lstStyle/>
        <a:p>
          <a:r>
            <a:rPr lang="pt-BR" dirty="0"/>
            <a:t>1º QUADRI</a:t>
          </a:r>
        </a:p>
      </dgm:t>
    </dgm:pt>
    <dgm:pt modelId="{1AD4CA93-33DF-489D-B74E-07CBF5F8A9BC}" type="parTrans" cxnId="{793F75C0-05DD-43D8-95D7-1424DA1789B6}">
      <dgm:prSet/>
      <dgm:spPr/>
      <dgm:t>
        <a:bodyPr/>
        <a:lstStyle/>
        <a:p>
          <a:endParaRPr lang="pt-BR"/>
        </a:p>
      </dgm:t>
    </dgm:pt>
    <dgm:pt modelId="{6BFFB701-ACD1-48C1-8707-D90D90E8841C}" type="sibTrans" cxnId="{793F75C0-05DD-43D8-95D7-1424DA1789B6}">
      <dgm:prSet/>
      <dgm:spPr/>
      <dgm:t>
        <a:bodyPr/>
        <a:lstStyle/>
        <a:p>
          <a:endParaRPr lang="pt-BR"/>
        </a:p>
      </dgm:t>
    </dgm:pt>
    <dgm:pt modelId="{3B92C29F-06C9-4AC9-A426-6B13FEC09E2B}">
      <dgm:prSet phldrT="[Texto]" custT="1"/>
      <dgm:spPr/>
      <dgm:t>
        <a:bodyPr/>
        <a:lstStyle/>
        <a:p>
          <a:r>
            <a:rPr lang="pt-BR" sz="3500" dirty="0"/>
            <a:t>32.795</a:t>
          </a:r>
        </a:p>
      </dgm:t>
    </dgm:pt>
    <dgm:pt modelId="{AD2017D1-07D6-4929-8B34-6C408012E298}" type="parTrans" cxnId="{6819315C-ECBA-4253-99FC-2EA47326C7FA}">
      <dgm:prSet/>
      <dgm:spPr/>
      <dgm:t>
        <a:bodyPr/>
        <a:lstStyle/>
        <a:p>
          <a:endParaRPr lang="pt-BR"/>
        </a:p>
      </dgm:t>
    </dgm:pt>
    <dgm:pt modelId="{41BCFB6C-A267-44A0-88B4-D4F3AB37DDCB}" type="sibTrans" cxnId="{6819315C-ECBA-4253-99FC-2EA47326C7FA}">
      <dgm:prSet/>
      <dgm:spPr/>
      <dgm:t>
        <a:bodyPr/>
        <a:lstStyle/>
        <a:p>
          <a:endParaRPr lang="pt-BR"/>
        </a:p>
      </dgm:t>
    </dgm:pt>
    <dgm:pt modelId="{7D20C873-AB09-45A3-875C-6F25D3FF316A}">
      <dgm:prSet phldrT="[Texto]"/>
      <dgm:spPr/>
      <dgm:t>
        <a:bodyPr/>
        <a:lstStyle/>
        <a:p>
          <a:r>
            <a:rPr lang="pt-BR" dirty="0"/>
            <a:t>2º QUADRI</a:t>
          </a:r>
        </a:p>
      </dgm:t>
    </dgm:pt>
    <dgm:pt modelId="{7DE43D3F-7C7C-496B-BAE4-FCCBDD9C81E8}" type="parTrans" cxnId="{AB3A8856-5356-4A35-8620-4A1FCBC54DD3}">
      <dgm:prSet/>
      <dgm:spPr/>
      <dgm:t>
        <a:bodyPr/>
        <a:lstStyle/>
        <a:p>
          <a:endParaRPr lang="pt-BR"/>
        </a:p>
      </dgm:t>
    </dgm:pt>
    <dgm:pt modelId="{F4BBC0E7-9358-4A1E-945D-3DB87D96A1B6}" type="sibTrans" cxnId="{AB3A8856-5356-4A35-8620-4A1FCBC54DD3}">
      <dgm:prSet/>
      <dgm:spPr/>
      <dgm:t>
        <a:bodyPr/>
        <a:lstStyle/>
        <a:p>
          <a:endParaRPr lang="pt-BR"/>
        </a:p>
      </dgm:t>
    </dgm:pt>
    <dgm:pt modelId="{65F98A60-A20A-4D77-8F7B-7768F69FCEE8}">
      <dgm:prSet phldrT="[Texto]" custT="1"/>
      <dgm:spPr/>
      <dgm:t>
        <a:bodyPr/>
        <a:lstStyle/>
        <a:p>
          <a:r>
            <a:rPr lang="pt-BR" sz="3500" dirty="0"/>
            <a:t>38.250</a:t>
          </a:r>
        </a:p>
      </dgm:t>
    </dgm:pt>
    <dgm:pt modelId="{4BD90FF3-C797-44E6-880B-588E67CDC043}" type="parTrans" cxnId="{4FF8AB33-15DF-4851-8750-D1955F71DC9E}">
      <dgm:prSet/>
      <dgm:spPr/>
      <dgm:t>
        <a:bodyPr/>
        <a:lstStyle/>
        <a:p>
          <a:endParaRPr lang="pt-BR"/>
        </a:p>
      </dgm:t>
    </dgm:pt>
    <dgm:pt modelId="{42D160EA-5950-40B0-8D9B-2C476C2A6099}" type="sibTrans" cxnId="{4FF8AB33-15DF-4851-8750-D1955F71DC9E}">
      <dgm:prSet/>
      <dgm:spPr/>
      <dgm:t>
        <a:bodyPr/>
        <a:lstStyle/>
        <a:p>
          <a:endParaRPr lang="pt-BR"/>
        </a:p>
      </dgm:t>
    </dgm:pt>
    <dgm:pt modelId="{DAD8A97F-485E-400A-949C-8128E576E6FE}">
      <dgm:prSet phldrT="[Texto]"/>
      <dgm:spPr/>
      <dgm:t>
        <a:bodyPr/>
        <a:lstStyle/>
        <a:p>
          <a:r>
            <a:rPr lang="pt-BR" dirty="0"/>
            <a:t>3º QUADRI</a:t>
          </a:r>
        </a:p>
      </dgm:t>
    </dgm:pt>
    <dgm:pt modelId="{2CA2AA5C-51EF-4846-A43D-CF81320CA349}" type="parTrans" cxnId="{8302AA74-A328-4411-BCB1-CADA61D8E583}">
      <dgm:prSet/>
      <dgm:spPr/>
      <dgm:t>
        <a:bodyPr/>
        <a:lstStyle/>
        <a:p>
          <a:endParaRPr lang="pt-BR"/>
        </a:p>
      </dgm:t>
    </dgm:pt>
    <dgm:pt modelId="{64A01CAF-2E08-47C6-9C9D-1A30B37BBDDB}" type="sibTrans" cxnId="{8302AA74-A328-4411-BCB1-CADA61D8E583}">
      <dgm:prSet/>
      <dgm:spPr/>
      <dgm:t>
        <a:bodyPr/>
        <a:lstStyle/>
        <a:p>
          <a:endParaRPr lang="pt-BR"/>
        </a:p>
      </dgm:t>
    </dgm:pt>
    <dgm:pt modelId="{BFB82A14-11F2-4602-B68D-855357D2F4F9}">
      <dgm:prSet phldrT="[Texto]" custT="1"/>
      <dgm:spPr/>
      <dgm:t>
        <a:bodyPr/>
        <a:lstStyle/>
        <a:p>
          <a:r>
            <a:rPr lang="pt-BR" sz="3500" dirty="0"/>
            <a:t>37.896</a:t>
          </a:r>
        </a:p>
      </dgm:t>
    </dgm:pt>
    <dgm:pt modelId="{350D67E3-01FF-436C-A6D1-A46319424875}" type="parTrans" cxnId="{7D50515B-7E75-4545-BDD6-CB6EACC69313}">
      <dgm:prSet/>
      <dgm:spPr/>
      <dgm:t>
        <a:bodyPr/>
        <a:lstStyle/>
        <a:p>
          <a:endParaRPr lang="pt-BR"/>
        </a:p>
      </dgm:t>
    </dgm:pt>
    <dgm:pt modelId="{CE8E4EBA-DCF6-43BB-9A93-CAB90E76E130}" type="sibTrans" cxnId="{7D50515B-7E75-4545-BDD6-CB6EACC69313}">
      <dgm:prSet/>
      <dgm:spPr/>
      <dgm:t>
        <a:bodyPr/>
        <a:lstStyle/>
        <a:p>
          <a:endParaRPr lang="pt-BR"/>
        </a:p>
      </dgm:t>
    </dgm:pt>
    <dgm:pt modelId="{4FB51D24-D2D9-4BB5-AE46-6C06B532103A}" type="pres">
      <dgm:prSet presAssocID="{2104F018-BEA9-40C6-8327-18AEE8973824}" presName="Name0" presStyleCnt="0">
        <dgm:presLayoutVars>
          <dgm:dir/>
          <dgm:animLvl val="lvl"/>
          <dgm:resizeHandles val="exact"/>
        </dgm:presLayoutVars>
      </dgm:prSet>
      <dgm:spPr/>
    </dgm:pt>
    <dgm:pt modelId="{F3F82D03-CE32-4A46-B77D-F2AF9509DEFC}" type="pres">
      <dgm:prSet presAssocID="{AFD3DBCE-A464-4D05-ACEB-837A173EB5A0}" presName="compositeNode" presStyleCnt="0">
        <dgm:presLayoutVars>
          <dgm:bulletEnabled val="1"/>
        </dgm:presLayoutVars>
      </dgm:prSet>
      <dgm:spPr/>
    </dgm:pt>
    <dgm:pt modelId="{00F1EBB1-F7C8-4696-8493-E24389FB7AFC}" type="pres">
      <dgm:prSet presAssocID="{AFD3DBCE-A464-4D05-ACEB-837A173EB5A0}" presName="bgRect" presStyleLbl="node1" presStyleIdx="0" presStyleCnt="3" custLinFactNeighborX="-1469" custLinFactNeighborY="1667"/>
      <dgm:spPr/>
    </dgm:pt>
    <dgm:pt modelId="{DB034A4A-4363-4B3F-945F-A404EF1CC648}" type="pres">
      <dgm:prSet presAssocID="{AFD3DBCE-A464-4D05-ACEB-837A173EB5A0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70EC50A2-DB08-4485-A326-71ECCA591F6B}" type="pres">
      <dgm:prSet presAssocID="{AFD3DBCE-A464-4D05-ACEB-837A173EB5A0}" presName="childNode" presStyleLbl="node1" presStyleIdx="0" presStyleCnt="3">
        <dgm:presLayoutVars>
          <dgm:bulletEnabled val="1"/>
        </dgm:presLayoutVars>
      </dgm:prSet>
      <dgm:spPr/>
    </dgm:pt>
    <dgm:pt modelId="{39C7B983-8530-4E0A-8C33-C75932937A89}" type="pres">
      <dgm:prSet presAssocID="{6BFFB701-ACD1-48C1-8707-D90D90E8841C}" presName="hSp" presStyleCnt="0"/>
      <dgm:spPr/>
    </dgm:pt>
    <dgm:pt modelId="{2ECEEB05-E7FF-45E9-935B-0EDC2B5FBA3C}" type="pres">
      <dgm:prSet presAssocID="{6BFFB701-ACD1-48C1-8707-D90D90E8841C}" presName="vProcSp" presStyleCnt="0"/>
      <dgm:spPr/>
    </dgm:pt>
    <dgm:pt modelId="{B41E4007-CBCC-4E40-BB08-4BCBC8F8250F}" type="pres">
      <dgm:prSet presAssocID="{6BFFB701-ACD1-48C1-8707-D90D90E8841C}" presName="vSp1" presStyleCnt="0"/>
      <dgm:spPr/>
    </dgm:pt>
    <dgm:pt modelId="{C3771E42-5A61-47AD-A042-A9A366A59930}" type="pres">
      <dgm:prSet presAssocID="{6BFFB701-ACD1-48C1-8707-D90D90E8841C}" presName="simulatedConn" presStyleLbl="solidFgAcc1" presStyleIdx="0" presStyleCnt="2"/>
      <dgm:spPr/>
    </dgm:pt>
    <dgm:pt modelId="{626D5EE3-D9E6-4142-AFB0-14747731FEDE}" type="pres">
      <dgm:prSet presAssocID="{6BFFB701-ACD1-48C1-8707-D90D90E8841C}" presName="vSp2" presStyleCnt="0"/>
      <dgm:spPr/>
    </dgm:pt>
    <dgm:pt modelId="{30CE161F-7D7B-4CAD-B89B-CD3C1C676EAC}" type="pres">
      <dgm:prSet presAssocID="{6BFFB701-ACD1-48C1-8707-D90D90E8841C}" presName="sibTrans" presStyleCnt="0"/>
      <dgm:spPr/>
    </dgm:pt>
    <dgm:pt modelId="{78A53BA3-BC44-4359-A759-79C63BECF143}" type="pres">
      <dgm:prSet presAssocID="{7D20C873-AB09-45A3-875C-6F25D3FF316A}" presName="compositeNode" presStyleCnt="0">
        <dgm:presLayoutVars>
          <dgm:bulletEnabled val="1"/>
        </dgm:presLayoutVars>
      </dgm:prSet>
      <dgm:spPr/>
    </dgm:pt>
    <dgm:pt modelId="{49BA3F1D-FD67-4A72-9E29-1E26CA282D9F}" type="pres">
      <dgm:prSet presAssocID="{7D20C873-AB09-45A3-875C-6F25D3FF316A}" presName="bgRect" presStyleLbl="node1" presStyleIdx="1" presStyleCnt="3"/>
      <dgm:spPr/>
    </dgm:pt>
    <dgm:pt modelId="{8D9C9E48-802A-4F76-8CFF-A44ACBB69559}" type="pres">
      <dgm:prSet presAssocID="{7D20C873-AB09-45A3-875C-6F25D3FF316A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C03083D7-6214-48B2-8F9A-F0E8FD65C1E1}" type="pres">
      <dgm:prSet presAssocID="{7D20C873-AB09-45A3-875C-6F25D3FF316A}" presName="childNode" presStyleLbl="node1" presStyleIdx="1" presStyleCnt="3">
        <dgm:presLayoutVars>
          <dgm:bulletEnabled val="1"/>
        </dgm:presLayoutVars>
      </dgm:prSet>
      <dgm:spPr/>
    </dgm:pt>
    <dgm:pt modelId="{260D7218-3486-42BE-8B04-A5500CDABD6C}" type="pres">
      <dgm:prSet presAssocID="{F4BBC0E7-9358-4A1E-945D-3DB87D96A1B6}" presName="hSp" presStyleCnt="0"/>
      <dgm:spPr/>
    </dgm:pt>
    <dgm:pt modelId="{882FEE2F-49C5-4932-824E-D20ADF93F8FB}" type="pres">
      <dgm:prSet presAssocID="{F4BBC0E7-9358-4A1E-945D-3DB87D96A1B6}" presName="vProcSp" presStyleCnt="0"/>
      <dgm:spPr/>
    </dgm:pt>
    <dgm:pt modelId="{28A7A581-F61A-4722-834D-4A01CCE8E4B9}" type="pres">
      <dgm:prSet presAssocID="{F4BBC0E7-9358-4A1E-945D-3DB87D96A1B6}" presName="vSp1" presStyleCnt="0"/>
      <dgm:spPr/>
    </dgm:pt>
    <dgm:pt modelId="{FC5896FA-3FB3-4D02-B2A8-5712AA2016CD}" type="pres">
      <dgm:prSet presAssocID="{F4BBC0E7-9358-4A1E-945D-3DB87D96A1B6}" presName="simulatedConn" presStyleLbl="solidFgAcc1" presStyleIdx="1" presStyleCnt="2"/>
      <dgm:spPr/>
    </dgm:pt>
    <dgm:pt modelId="{8D665718-3A8E-48AC-BE94-1A2FFD39EF8E}" type="pres">
      <dgm:prSet presAssocID="{F4BBC0E7-9358-4A1E-945D-3DB87D96A1B6}" presName="vSp2" presStyleCnt="0"/>
      <dgm:spPr/>
    </dgm:pt>
    <dgm:pt modelId="{BF35A81B-6A2E-4031-A8F1-D2194492B5B3}" type="pres">
      <dgm:prSet presAssocID="{F4BBC0E7-9358-4A1E-945D-3DB87D96A1B6}" presName="sibTrans" presStyleCnt="0"/>
      <dgm:spPr/>
    </dgm:pt>
    <dgm:pt modelId="{E467AA5E-E4B7-4F4D-83D6-A57E642D9500}" type="pres">
      <dgm:prSet presAssocID="{DAD8A97F-485E-400A-949C-8128E576E6FE}" presName="compositeNode" presStyleCnt="0">
        <dgm:presLayoutVars>
          <dgm:bulletEnabled val="1"/>
        </dgm:presLayoutVars>
      </dgm:prSet>
      <dgm:spPr/>
    </dgm:pt>
    <dgm:pt modelId="{AA5D8F47-8DAF-41F8-9C59-64EB13414A30}" type="pres">
      <dgm:prSet presAssocID="{DAD8A97F-485E-400A-949C-8128E576E6FE}" presName="bgRect" presStyleLbl="node1" presStyleIdx="2" presStyleCnt="3"/>
      <dgm:spPr/>
    </dgm:pt>
    <dgm:pt modelId="{2591EAD6-05F2-4984-AE7A-78AFA03F2A62}" type="pres">
      <dgm:prSet presAssocID="{DAD8A97F-485E-400A-949C-8128E576E6FE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B17EBD2B-6EC4-4C7B-A75A-833F835D5294}" type="pres">
      <dgm:prSet presAssocID="{DAD8A97F-485E-400A-949C-8128E576E6FE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03454D08-3E3C-4239-B9EF-FC5866CD2658}" type="presOf" srcId="{BFB82A14-11F2-4602-B68D-855357D2F4F9}" destId="{B17EBD2B-6EC4-4C7B-A75A-833F835D5294}" srcOrd="0" destOrd="0" presId="urn:microsoft.com/office/officeart/2005/8/layout/hProcess7"/>
    <dgm:cxn modelId="{24A1E80B-6E92-4A24-BA7B-04F60E2EEB39}" type="presOf" srcId="{65F98A60-A20A-4D77-8F7B-7768F69FCEE8}" destId="{C03083D7-6214-48B2-8F9A-F0E8FD65C1E1}" srcOrd="0" destOrd="0" presId="urn:microsoft.com/office/officeart/2005/8/layout/hProcess7"/>
    <dgm:cxn modelId="{4FF8AB33-15DF-4851-8750-D1955F71DC9E}" srcId="{7D20C873-AB09-45A3-875C-6F25D3FF316A}" destId="{65F98A60-A20A-4D77-8F7B-7768F69FCEE8}" srcOrd="0" destOrd="0" parTransId="{4BD90FF3-C797-44E6-880B-588E67CDC043}" sibTransId="{42D160EA-5950-40B0-8D9B-2C476C2A6099}"/>
    <dgm:cxn modelId="{7D50515B-7E75-4545-BDD6-CB6EACC69313}" srcId="{DAD8A97F-485E-400A-949C-8128E576E6FE}" destId="{BFB82A14-11F2-4602-B68D-855357D2F4F9}" srcOrd="0" destOrd="0" parTransId="{350D67E3-01FF-436C-A6D1-A46319424875}" sibTransId="{CE8E4EBA-DCF6-43BB-9A93-CAB90E76E130}"/>
    <dgm:cxn modelId="{6819315C-ECBA-4253-99FC-2EA47326C7FA}" srcId="{AFD3DBCE-A464-4D05-ACEB-837A173EB5A0}" destId="{3B92C29F-06C9-4AC9-A426-6B13FEC09E2B}" srcOrd="0" destOrd="0" parTransId="{AD2017D1-07D6-4929-8B34-6C408012E298}" sibTransId="{41BCFB6C-A267-44A0-88B4-D4F3AB37DDCB}"/>
    <dgm:cxn modelId="{479C8E46-C953-4853-9B36-B34FCEF81B76}" type="presOf" srcId="{2104F018-BEA9-40C6-8327-18AEE8973824}" destId="{4FB51D24-D2D9-4BB5-AE46-6C06B532103A}" srcOrd="0" destOrd="0" presId="urn:microsoft.com/office/officeart/2005/8/layout/hProcess7"/>
    <dgm:cxn modelId="{E124CE67-A2A1-4B3D-8B34-DB1E4CABCCA4}" type="presOf" srcId="{DAD8A97F-485E-400A-949C-8128E576E6FE}" destId="{2591EAD6-05F2-4984-AE7A-78AFA03F2A62}" srcOrd="1" destOrd="0" presId="urn:microsoft.com/office/officeart/2005/8/layout/hProcess7"/>
    <dgm:cxn modelId="{8302AA74-A328-4411-BCB1-CADA61D8E583}" srcId="{2104F018-BEA9-40C6-8327-18AEE8973824}" destId="{DAD8A97F-485E-400A-949C-8128E576E6FE}" srcOrd="2" destOrd="0" parTransId="{2CA2AA5C-51EF-4846-A43D-CF81320CA349}" sibTransId="{64A01CAF-2E08-47C6-9C9D-1A30B37BBDDB}"/>
    <dgm:cxn modelId="{AB3A8856-5356-4A35-8620-4A1FCBC54DD3}" srcId="{2104F018-BEA9-40C6-8327-18AEE8973824}" destId="{7D20C873-AB09-45A3-875C-6F25D3FF316A}" srcOrd="1" destOrd="0" parTransId="{7DE43D3F-7C7C-496B-BAE4-FCCBDD9C81E8}" sibTransId="{F4BBC0E7-9358-4A1E-945D-3DB87D96A1B6}"/>
    <dgm:cxn modelId="{9F4EC08D-DF8E-4032-8860-0A9C8570BA12}" type="presOf" srcId="{3B92C29F-06C9-4AC9-A426-6B13FEC09E2B}" destId="{70EC50A2-DB08-4485-A326-71ECCA591F6B}" srcOrd="0" destOrd="0" presId="urn:microsoft.com/office/officeart/2005/8/layout/hProcess7"/>
    <dgm:cxn modelId="{928AEA91-4F00-46D7-AE56-1FE84BAAD8C6}" type="presOf" srcId="{DAD8A97F-485E-400A-949C-8128E576E6FE}" destId="{AA5D8F47-8DAF-41F8-9C59-64EB13414A30}" srcOrd="0" destOrd="0" presId="urn:microsoft.com/office/officeart/2005/8/layout/hProcess7"/>
    <dgm:cxn modelId="{793F75C0-05DD-43D8-95D7-1424DA1789B6}" srcId="{2104F018-BEA9-40C6-8327-18AEE8973824}" destId="{AFD3DBCE-A464-4D05-ACEB-837A173EB5A0}" srcOrd="0" destOrd="0" parTransId="{1AD4CA93-33DF-489D-B74E-07CBF5F8A9BC}" sibTransId="{6BFFB701-ACD1-48C1-8707-D90D90E8841C}"/>
    <dgm:cxn modelId="{F44732C6-64DF-4D6D-85C4-51E298E30413}" type="presOf" srcId="{AFD3DBCE-A464-4D05-ACEB-837A173EB5A0}" destId="{00F1EBB1-F7C8-4696-8493-E24389FB7AFC}" srcOrd="0" destOrd="0" presId="urn:microsoft.com/office/officeart/2005/8/layout/hProcess7"/>
    <dgm:cxn modelId="{E42923D6-5459-486F-8AE2-20B17599D389}" type="presOf" srcId="{AFD3DBCE-A464-4D05-ACEB-837A173EB5A0}" destId="{DB034A4A-4363-4B3F-945F-A404EF1CC648}" srcOrd="1" destOrd="0" presId="urn:microsoft.com/office/officeart/2005/8/layout/hProcess7"/>
    <dgm:cxn modelId="{E564EBFA-321A-4E84-8CF6-EB60A631F1F4}" type="presOf" srcId="{7D20C873-AB09-45A3-875C-6F25D3FF316A}" destId="{49BA3F1D-FD67-4A72-9E29-1E26CA282D9F}" srcOrd="0" destOrd="0" presId="urn:microsoft.com/office/officeart/2005/8/layout/hProcess7"/>
    <dgm:cxn modelId="{EEE606FE-752A-4D64-A659-995AF79C356E}" type="presOf" srcId="{7D20C873-AB09-45A3-875C-6F25D3FF316A}" destId="{8D9C9E48-802A-4F76-8CFF-A44ACBB69559}" srcOrd="1" destOrd="0" presId="urn:microsoft.com/office/officeart/2005/8/layout/hProcess7"/>
    <dgm:cxn modelId="{EB85997A-8614-4C3E-8DD0-FBC68CF5B352}" type="presParOf" srcId="{4FB51D24-D2D9-4BB5-AE46-6C06B532103A}" destId="{F3F82D03-CE32-4A46-B77D-F2AF9509DEFC}" srcOrd="0" destOrd="0" presId="urn:microsoft.com/office/officeart/2005/8/layout/hProcess7"/>
    <dgm:cxn modelId="{3B5F30D8-7D5B-4A49-866E-54D15843BC3C}" type="presParOf" srcId="{F3F82D03-CE32-4A46-B77D-F2AF9509DEFC}" destId="{00F1EBB1-F7C8-4696-8493-E24389FB7AFC}" srcOrd="0" destOrd="0" presId="urn:microsoft.com/office/officeart/2005/8/layout/hProcess7"/>
    <dgm:cxn modelId="{EC1430D1-9425-4180-BA1D-17F629B7042A}" type="presParOf" srcId="{F3F82D03-CE32-4A46-B77D-F2AF9509DEFC}" destId="{DB034A4A-4363-4B3F-945F-A404EF1CC648}" srcOrd="1" destOrd="0" presId="urn:microsoft.com/office/officeart/2005/8/layout/hProcess7"/>
    <dgm:cxn modelId="{5CF89587-6CD8-4568-99C1-9A1D72249751}" type="presParOf" srcId="{F3F82D03-CE32-4A46-B77D-F2AF9509DEFC}" destId="{70EC50A2-DB08-4485-A326-71ECCA591F6B}" srcOrd="2" destOrd="0" presId="urn:microsoft.com/office/officeart/2005/8/layout/hProcess7"/>
    <dgm:cxn modelId="{711ECA20-33E0-4FCA-AC0A-123F5F857B3F}" type="presParOf" srcId="{4FB51D24-D2D9-4BB5-AE46-6C06B532103A}" destId="{39C7B983-8530-4E0A-8C33-C75932937A89}" srcOrd="1" destOrd="0" presId="urn:microsoft.com/office/officeart/2005/8/layout/hProcess7"/>
    <dgm:cxn modelId="{2FEEF6F0-315F-49DB-A6D9-465A15462AED}" type="presParOf" srcId="{4FB51D24-D2D9-4BB5-AE46-6C06B532103A}" destId="{2ECEEB05-E7FF-45E9-935B-0EDC2B5FBA3C}" srcOrd="2" destOrd="0" presId="urn:microsoft.com/office/officeart/2005/8/layout/hProcess7"/>
    <dgm:cxn modelId="{DC24A7B9-B3CE-4502-B0AA-47F46301DD8E}" type="presParOf" srcId="{2ECEEB05-E7FF-45E9-935B-0EDC2B5FBA3C}" destId="{B41E4007-CBCC-4E40-BB08-4BCBC8F8250F}" srcOrd="0" destOrd="0" presId="urn:microsoft.com/office/officeart/2005/8/layout/hProcess7"/>
    <dgm:cxn modelId="{CDBCDB89-3CD7-4D37-8D4D-DE155B62071C}" type="presParOf" srcId="{2ECEEB05-E7FF-45E9-935B-0EDC2B5FBA3C}" destId="{C3771E42-5A61-47AD-A042-A9A366A59930}" srcOrd="1" destOrd="0" presId="urn:microsoft.com/office/officeart/2005/8/layout/hProcess7"/>
    <dgm:cxn modelId="{4602448C-8EED-4F32-AAD8-A040B7E27228}" type="presParOf" srcId="{2ECEEB05-E7FF-45E9-935B-0EDC2B5FBA3C}" destId="{626D5EE3-D9E6-4142-AFB0-14747731FEDE}" srcOrd="2" destOrd="0" presId="urn:microsoft.com/office/officeart/2005/8/layout/hProcess7"/>
    <dgm:cxn modelId="{6E5B211B-BE4F-44BC-B99E-1617495FD752}" type="presParOf" srcId="{4FB51D24-D2D9-4BB5-AE46-6C06B532103A}" destId="{30CE161F-7D7B-4CAD-B89B-CD3C1C676EAC}" srcOrd="3" destOrd="0" presId="urn:microsoft.com/office/officeart/2005/8/layout/hProcess7"/>
    <dgm:cxn modelId="{81C639A3-4F70-474E-B334-7F8F341452A3}" type="presParOf" srcId="{4FB51D24-D2D9-4BB5-AE46-6C06B532103A}" destId="{78A53BA3-BC44-4359-A759-79C63BECF143}" srcOrd="4" destOrd="0" presId="urn:microsoft.com/office/officeart/2005/8/layout/hProcess7"/>
    <dgm:cxn modelId="{CCAA822A-6AA4-4A44-B8F3-478CDC9F7794}" type="presParOf" srcId="{78A53BA3-BC44-4359-A759-79C63BECF143}" destId="{49BA3F1D-FD67-4A72-9E29-1E26CA282D9F}" srcOrd="0" destOrd="0" presId="urn:microsoft.com/office/officeart/2005/8/layout/hProcess7"/>
    <dgm:cxn modelId="{C2736884-3EF6-44B5-9280-503F1C3A40D1}" type="presParOf" srcId="{78A53BA3-BC44-4359-A759-79C63BECF143}" destId="{8D9C9E48-802A-4F76-8CFF-A44ACBB69559}" srcOrd="1" destOrd="0" presId="urn:microsoft.com/office/officeart/2005/8/layout/hProcess7"/>
    <dgm:cxn modelId="{CFE9F46F-F63E-47D5-ACE3-2E2138F6CBD4}" type="presParOf" srcId="{78A53BA3-BC44-4359-A759-79C63BECF143}" destId="{C03083D7-6214-48B2-8F9A-F0E8FD65C1E1}" srcOrd="2" destOrd="0" presId="urn:microsoft.com/office/officeart/2005/8/layout/hProcess7"/>
    <dgm:cxn modelId="{F3E16DAA-B24A-46F9-9632-60F9B181AA0C}" type="presParOf" srcId="{4FB51D24-D2D9-4BB5-AE46-6C06B532103A}" destId="{260D7218-3486-42BE-8B04-A5500CDABD6C}" srcOrd="5" destOrd="0" presId="urn:microsoft.com/office/officeart/2005/8/layout/hProcess7"/>
    <dgm:cxn modelId="{37373119-CDDC-40D4-9E3A-1FB5D56D5929}" type="presParOf" srcId="{4FB51D24-D2D9-4BB5-AE46-6C06B532103A}" destId="{882FEE2F-49C5-4932-824E-D20ADF93F8FB}" srcOrd="6" destOrd="0" presId="urn:microsoft.com/office/officeart/2005/8/layout/hProcess7"/>
    <dgm:cxn modelId="{F5C091F2-2F63-4569-9196-DF9C6BDB9605}" type="presParOf" srcId="{882FEE2F-49C5-4932-824E-D20ADF93F8FB}" destId="{28A7A581-F61A-4722-834D-4A01CCE8E4B9}" srcOrd="0" destOrd="0" presId="urn:microsoft.com/office/officeart/2005/8/layout/hProcess7"/>
    <dgm:cxn modelId="{14F5C514-18BE-4BAE-A002-5FC2DBD988D8}" type="presParOf" srcId="{882FEE2F-49C5-4932-824E-D20ADF93F8FB}" destId="{FC5896FA-3FB3-4D02-B2A8-5712AA2016CD}" srcOrd="1" destOrd="0" presId="urn:microsoft.com/office/officeart/2005/8/layout/hProcess7"/>
    <dgm:cxn modelId="{A815804A-D17E-4D02-B08A-1E0E057E3D3C}" type="presParOf" srcId="{882FEE2F-49C5-4932-824E-D20ADF93F8FB}" destId="{8D665718-3A8E-48AC-BE94-1A2FFD39EF8E}" srcOrd="2" destOrd="0" presId="urn:microsoft.com/office/officeart/2005/8/layout/hProcess7"/>
    <dgm:cxn modelId="{F9F6D6BF-ECA0-44EE-B380-1F40E05F482C}" type="presParOf" srcId="{4FB51D24-D2D9-4BB5-AE46-6C06B532103A}" destId="{BF35A81B-6A2E-4031-A8F1-D2194492B5B3}" srcOrd="7" destOrd="0" presId="urn:microsoft.com/office/officeart/2005/8/layout/hProcess7"/>
    <dgm:cxn modelId="{C507F172-65C3-4F1D-BF58-29FC5FB8A847}" type="presParOf" srcId="{4FB51D24-D2D9-4BB5-AE46-6C06B532103A}" destId="{E467AA5E-E4B7-4F4D-83D6-A57E642D9500}" srcOrd="8" destOrd="0" presId="urn:microsoft.com/office/officeart/2005/8/layout/hProcess7"/>
    <dgm:cxn modelId="{A9B6DA46-2AF7-4951-B8B9-718DEDB75FF4}" type="presParOf" srcId="{E467AA5E-E4B7-4F4D-83D6-A57E642D9500}" destId="{AA5D8F47-8DAF-41F8-9C59-64EB13414A30}" srcOrd="0" destOrd="0" presId="urn:microsoft.com/office/officeart/2005/8/layout/hProcess7"/>
    <dgm:cxn modelId="{4D47F5CB-08A3-4555-95C8-B35C2280DC40}" type="presParOf" srcId="{E467AA5E-E4B7-4F4D-83D6-A57E642D9500}" destId="{2591EAD6-05F2-4984-AE7A-78AFA03F2A62}" srcOrd="1" destOrd="0" presId="urn:microsoft.com/office/officeart/2005/8/layout/hProcess7"/>
    <dgm:cxn modelId="{EABA665D-C60D-421C-B07D-E288A7576B0D}" type="presParOf" srcId="{E467AA5E-E4B7-4F4D-83D6-A57E642D9500}" destId="{B17EBD2B-6EC4-4C7B-A75A-833F835D5294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ED5310-77F1-438D-A95E-0DDDF7918102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B98027A9-9BA1-43C9-9662-8F5803C68098}">
      <dgm:prSet/>
      <dgm:spPr/>
      <dgm:t>
        <a:bodyPr/>
        <a:lstStyle/>
        <a:p>
          <a:r>
            <a:rPr lang="pt-BR" dirty="0"/>
            <a:t>Pacientes/ Acompanhantes transportados</a:t>
          </a:r>
        </a:p>
      </dgm:t>
    </dgm:pt>
    <dgm:pt modelId="{7A6E2526-0BF2-405B-84A8-6D07D54196C4}" type="parTrans" cxnId="{1EB27A0D-7147-4FC6-93C3-BC927F3504D0}">
      <dgm:prSet/>
      <dgm:spPr/>
      <dgm:t>
        <a:bodyPr/>
        <a:lstStyle/>
        <a:p>
          <a:endParaRPr lang="pt-BR"/>
        </a:p>
      </dgm:t>
    </dgm:pt>
    <dgm:pt modelId="{156B9F6D-1B6D-4954-9621-39B66A9368AA}" type="sibTrans" cxnId="{1EB27A0D-7147-4FC6-93C3-BC927F3504D0}">
      <dgm:prSet/>
      <dgm:spPr/>
      <dgm:t>
        <a:bodyPr/>
        <a:lstStyle/>
        <a:p>
          <a:endParaRPr lang="pt-BR"/>
        </a:p>
      </dgm:t>
    </dgm:pt>
    <dgm:pt modelId="{E8CA9398-3E89-42B0-8F49-AAF5D75DBCA8}">
      <dgm:prSet/>
      <dgm:spPr/>
      <dgm:t>
        <a:bodyPr/>
        <a:lstStyle/>
        <a:p>
          <a:r>
            <a:rPr lang="pt-BR" dirty="0"/>
            <a:t>Pacientes: 6252</a:t>
          </a:r>
          <a:endParaRPr lang="pt-BR" b="1" dirty="0">
            <a:highlight>
              <a:srgbClr val="FFFF00"/>
            </a:highlight>
          </a:endParaRPr>
        </a:p>
      </dgm:t>
    </dgm:pt>
    <dgm:pt modelId="{ADFF62B2-E2E5-40E0-A142-921021459E9E}" type="parTrans" cxnId="{2B6E5BC3-5F71-4D83-BE1B-285E126490AD}">
      <dgm:prSet/>
      <dgm:spPr/>
      <dgm:t>
        <a:bodyPr/>
        <a:lstStyle/>
        <a:p>
          <a:endParaRPr lang="pt-BR"/>
        </a:p>
      </dgm:t>
    </dgm:pt>
    <dgm:pt modelId="{5380B635-0B7A-4C82-8468-D5070BC31D2E}" type="sibTrans" cxnId="{2B6E5BC3-5F71-4D83-BE1B-285E126490AD}">
      <dgm:prSet/>
      <dgm:spPr/>
      <dgm:t>
        <a:bodyPr/>
        <a:lstStyle/>
        <a:p>
          <a:endParaRPr lang="pt-BR"/>
        </a:p>
      </dgm:t>
    </dgm:pt>
    <dgm:pt modelId="{8766D217-FB1C-487F-ADD7-37621E21F638}">
      <dgm:prSet/>
      <dgm:spPr/>
      <dgm:t>
        <a:bodyPr/>
        <a:lstStyle/>
        <a:p>
          <a:r>
            <a:rPr lang="pt-BR" dirty="0"/>
            <a:t>Viagens realizadas</a:t>
          </a:r>
        </a:p>
      </dgm:t>
    </dgm:pt>
    <dgm:pt modelId="{3B0CBCA0-F644-424A-9A14-7B33DEDD1B36}" type="parTrans" cxnId="{37A70A04-D8DF-4D5A-A668-902B7A9E2EC8}">
      <dgm:prSet/>
      <dgm:spPr/>
      <dgm:t>
        <a:bodyPr/>
        <a:lstStyle/>
        <a:p>
          <a:endParaRPr lang="pt-BR"/>
        </a:p>
      </dgm:t>
    </dgm:pt>
    <dgm:pt modelId="{DB9EF560-61ED-47AB-B3EE-A65DC28337FB}" type="sibTrans" cxnId="{37A70A04-D8DF-4D5A-A668-902B7A9E2EC8}">
      <dgm:prSet/>
      <dgm:spPr/>
      <dgm:t>
        <a:bodyPr/>
        <a:lstStyle/>
        <a:p>
          <a:endParaRPr lang="pt-BR"/>
        </a:p>
      </dgm:t>
    </dgm:pt>
    <dgm:pt modelId="{8A896149-2268-4783-B206-118212D43468}">
      <dgm:prSet/>
      <dgm:spPr/>
      <dgm:t>
        <a:bodyPr/>
        <a:lstStyle/>
        <a:p>
          <a:r>
            <a:rPr lang="pt-BR" b="0" dirty="0"/>
            <a:t>2046 (70 em aberto)</a:t>
          </a:r>
        </a:p>
      </dgm:t>
    </dgm:pt>
    <dgm:pt modelId="{3F247ABA-C935-4F7E-96E9-3B2FE4FE5E95}" type="parTrans" cxnId="{D21893DE-73F0-46BB-8163-E90438E76832}">
      <dgm:prSet/>
      <dgm:spPr/>
      <dgm:t>
        <a:bodyPr/>
        <a:lstStyle/>
        <a:p>
          <a:endParaRPr lang="pt-BR"/>
        </a:p>
      </dgm:t>
    </dgm:pt>
    <dgm:pt modelId="{74FA5B7B-4584-4BDD-8078-29724C08DD49}" type="sibTrans" cxnId="{D21893DE-73F0-46BB-8163-E90438E76832}">
      <dgm:prSet/>
      <dgm:spPr/>
      <dgm:t>
        <a:bodyPr/>
        <a:lstStyle/>
        <a:p>
          <a:endParaRPr lang="pt-BR"/>
        </a:p>
      </dgm:t>
    </dgm:pt>
    <dgm:pt modelId="{EADF14A1-514A-48EC-8B92-DE5914FA9D5C}">
      <dgm:prSet/>
      <dgm:spPr/>
      <dgm:t>
        <a:bodyPr/>
        <a:lstStyle/>
        <a:p>
          <a:r>
            <a:rPr lang="pt-BR" b="0" dirty="0"/>
            <a:t>Veículo com mais KM rodado</a:t>
          </a:r>
          <a:endParaRPr lang="pt-BR" dirty="0"/>
        </a:p>
      </dgm:t>
    </dgm:pt>
    <dgm:pt modelId="{BCC69895-D511-4536-A4B1-DBF465EC9641}" type="parTrans" cxnId="{336ED4EB-C9E2-4868-98DC-02EB249CC236}">
      <dgm:prSet/>
      <dgm:spPr/>
      <dgm:t>
        <a:bodyPr/>
        <a:lstStyle/>
        <a:p>
          <a:endParaRPr lang="pt-BR"/>
        </a:p>
      </dgm:t>
    </dgm:pt>
    <dgm:pt modelId="{A88C2E6C-CE2B-44BA-8AE8-FAE2D5083218}" type="sibTrans" cxnId="{336ED4EB-C9E2-4868-98DC-02EB249CC236}">
      <dgm:prSet/>
      <dgm:spPr/>
      <dgm:t>
        <a:bodyPr/>
        <a:lstStyle/>
        <a:p>
          <a:endParaRPr lang="pt-BR"/>
        </a:p>
      </dgm:t>
    </dgm:pt>
    <dgm:pt modelId="{37FDCB83-11B9-4958-ABD8-F9459E7FD41C}">
      <dgm:prSet/>
      <dgm:spPr/>
      <dgm:t>
        <a:bodyPr/>
        <a:lstStyle/>
        <a:p>
          <a:r>
            <a:rPr lang="pt-BR" b="0" i="0" dirty="0"/>
            <a:t>SPIN - RLJ4G45  90.445 km</a:t>
          </a:r>
          <a:endParaRPr lang="pt-BR" b="0" dirty="0"/>
        </a:p>
      </dgm:t>
    </dgm:pt>
    <dgm:pt modelId="{A48A30C9-59ED-451E-A04D-6018574E283C}" type="parTrans" cxnId="{2018A442-BEAA-4426-B53D-265CFA474008}">
      <dgm:prSet/>
      <dgm:spPr/>
      <dgm:t>
        <a:bodyPr/>
        <a:lstStyle/>
        <a:p>
          <a:endParaRPr lang="pt-BR"/>
        </a:p>
      </dgm:t>
    </dgm:pt>
    <dgm:pt modelId="{777795DC-BF95-4103-B789-D8767D1C3C89}" type="sibTrans" cxnId="{2018A442-BEAA-4426-B53D-265CFA474008}">
      <dgm:prSet/>
      <dgm:spPr/>
      <dgm:t>
        <a:bodyPr/>
        <a:lstStyle/>
        <a:p>
          <a:endParaRPr lang="pt-BR"/>
        </a:p>
      </dgm:t>
    </dgm:pt>
    <dgm:pt modelId="{11A75581-17F4-4EAC-AFBB-CC50D55CC229}">
      <dgm:prSet/>
      <dgm:spPr/>
      <dgm:t>
        <a:bodyPr/>
        <a:lstStyle/>
        <a:p>
          <a:r>
            <a:rPr lang="pt-BR" dirty="0"/>
            <a:t>Acompanhantes: 1676 </a:t>
          </a:r>
          <a:endParaRPr lang="pt-BR" b="1" dirty="0"/>
        </a:p>
      </dgm:t>
    </dgm:pt>
    <dgm:pt modelId="{52A563AB-92E7-45FB-9A54-5D8281B523B8}" type="parTrans" cxnId="{A6978A89-40D1-4848-93CA-79E1B4D02BAC}">
      <dgm:prSet/>
      <dgm:spPr/>
      <dgm:t>
        <a:bodyPr/>
        <a:lstStyle/>
        <a:p>
          <a:endParaRPr lang="pt-BR"/>
        </a:p>
      </dgm:t>
    </dgm:pt>
    <dgm:pt modelId="{58BE98DE-5AEA-46C8-A701-CA1D47FB33E4}" type="sibTrans" cxnId="{A6978A89-40D1-4848-93CA-79E1B4D02BAC}">
      <dgm:prSet/>
      <dgm:spPr/>
      <dgm:t>
        <a:bodyPr/>
        <a:lstStyle/>
        <a:p>
          <a:endParaRPr lang="pt-BR"/>
        </a:p>
      </dgm:t>
    </dgm:pt>
    <dgm:pt modelId="{1C3F1627-9571-4A1A-A266-4867E3D4029A}">
      <dgm:prSet/>
      <dgm:spPr/>
      <dgm:t>
        <a:bodyPr/>
        <a:lstStyle/>
        <a:p>
          <a:r>
            <a:rPr lang="pt-BR" dirty="0"/>
            <a:t>Km rodados</a:t>
          </a:r>
        </a:p>
      </dgm:t>
    </dgm:pt>
    <dgm:pt modelId="{BEE44EAD-7F41-4D8D-9B25-E0DD267D7AB7}" type="parTrans" cxnId="{42A87D82-C26D-4758-9E8B-E5CD874D7596}">
      <dgm:prSet/>
      <dgm:spPr/>
      <dgm:t>
        <a:bodyPr/>
        <a:lstStyle/>
        <a:p>
          <a:endParaRPr lang="pt-BR"/>
        </a:p>
      </dgm:t>
    </dgm:pt>
    <dgm:pt modelId="{97D78CF6-7EBC-4EEF-BA21-A5201DA5DEB6}" type="sibTrans" cxnId="{42A87D82-C26D-4758-9E8B-E5CD874D7596}">
      <dgm:prSet/>
      <dgm:spPr/>
      <dgm:t>
        <a:bodyPr/>
        <a:lstStyle/>
        <a:p>
          <a:endParaRPr lang="pt-BR"/>
        </a:p>
      </dgm:t>
    </dgm:pt>
    <dgm:pt modelId="{36D9154A-6F72-4DAC-984D-9ABD74057779}">
      <dgm:prSet/>
      <dgm:spPr/>
      <dgm:t>
        <a:bodyPr/>
        <a:lstStyle/>
        <a:p>
          <a:r>
            <a:rPr lang="pt-BR" dirty="0"/>
            <a:t>390.011 km</a:t>
          </a:r>
        </a:p>
      </dgm:t>
    </dgm:pt>
    <dgm:pt modelId="{CC0AB5A9-7B60-443B-8F03-3E9A82B82A0A}" type="parTrans" cxnId="{F6E88B06-4CE0-4C71-A5C5-62CCBF2A3640}">
      <dgm:prSet/>
      <dgm:spPr/>
      <dgm:t>
        <a:bodyPr/>
        <a:lstStyle/>
        <a:p>
          <a:endParaRPr lang="pt-BR"/>
        </a:p>
      </dgm:t>
    </dgm:pt>
    <dgm:pt modelId="{6BB0DD65-375B-40E3-9A3D-1E25590F1F53}" type="sibTrans" cxnId="{F6E88B06-4CE0-4C71-A5C5-62CCBF2A3640}">
      <dgm:prSet/>
      <dgm:spPr/>
      <dgm:t>
        <a:bodyPr/>
        <a:lstStyle/>
        <a:p>
          <a:endParaRPr lang="pt-BR"/>
        </a:p>
      </dgm:t>
    </dgm:pt>
    <dgm:pt modelId="{A248B823-9C3F-4D65-A190-A1DDDF8EE56F}" type="pres">
      <dgm:prSet presAssocID="{7BED5310-77F1-438D-A95E-0DDDF7918102}" presName="Name0" presStyleCnt="0">
        <dgm:presLayoutVars>
          <dgm:dir/>
          <dgm:animLvl val="lvl"/>
          <dgm:resizeHandles val="exact"/>
        </dgm:presLayoutVars>
      </dgm:prSet>
      <dgm:spPr/>
    </dgm:pt>
    <dgm:pt modelId="{C9DCBD56-90C5-4519-8420-2839D26D95DB}" type="pres">
      <dgm:prSet presAssocID="{B98027A9-9BA1-43C9-9662-8F5803C68098}" presName="linNode" presStyleCnt="0"/>
      <dgm:spPr/>
    </dgm:pt>
    <dgm:pt modelId="{AB7CC4AF-34BE-4A82-87FF-03F38B139C47}" type="pres">
      <dgm:prSet presAssocID="{B98027A9-9BA1-43C9-9662-8F5803C68098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73F9B14E-C9BC-48A1-B913-B05036F52226}" type="pres">
      <dgm:prSet presAssocID="{B98027A9-9BA1-43C9-9662-8F5803C68098}" presName="descendantText" presStyleLbl="alignAccFollowNode1" presStyleIdx="0" presStyleCnt="4">
        <dgm:presLayoutVars>
          <dgm:bulletEnabled val="1"/>
        </dgm:presLayoutVars>
      </dgm:prSet>
      <dgm:spPr/>
    </dgm:pt>
    <dgm:pt modelId="{2BDCE63C-3164-4E84-A467-0E629D298BED}" type="pres">
      <dgm:prSet presAssocID="{156B9F6D-1B6D-4954-9621-39B66A9368AA}" presName="sp" presStyleCnt="0"/>
      <dgm:spPr/>
    </dgm:pt>
    <dgm:pt modelId="{AE15BC2E-45C0-42DB-B6BC-78D5BA9DAC51}" type="pres">
      <dgm:prSet presAssocID="{8766D217-FB1C-487F-ADD7-37621E21F638}" presName="linNode" presStyleCnt="0"/>
      <dgm:spPr/>
    </dgm:pt>
    <dgm:pt modelId="{0B3E7BE2-8332-491F-9F36-85318C80FCB7}" type="pres">
      <dgm:prSet presAssocID="{8766D217-FB1C-487F-ADD7-37621E21F638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8C3FA687-8048-4C79-B7F4-0FC0D82981B1}" type="pres">
      <dgm:prSet presAssocID="{8766D217-FB1C-487F-ADD7-37621E21F638}" presName="descendantText" presStyleLbl="alignAccFollowNode1" presStyleIdx="1" presStyleCnt="4">
        <dgm:presLayoutVars>
          <dgm:bulletEnabled val="1"/>
        </dgm:presLayoutVars>
      </dgm:prSet>
      <dgm:spPr/>
    </dgm:pt>
    <dgm:pt modelId="{7BA74204-EE8F-4267-89C4-4D5A1852423B}" type="pres">
      <dgm:prSet presAssocID="{DB9EF560-61ED-47AB-B3EE-A65DC28337FB}" presName="sp" presStyleCnt="0"/>
      <dgm:spPr/>
    </dgm:pt>
    <dgm:pt modelId="{DD06B5FF-7FEC-4E08-A081-03CFB2FDBE04}" type="pres">
      <dgm:prSet presAssocID="{1C3F1627-9571-4A1A-A266-4867E3D4029A}" presName="linNode" presStyleCnt="0"/>
      <dgm:spPr/>
    </dgm:pt>
    <dgm:pt modelId="{00182633-2A80-448E-B986-92184C1CD348}" type="pres">
      <dgm:prSet presAssocID="{1C3F1627-9571-4A1A-A266-4867E3D4029A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11A43C2F-AFE5-47DE-863A-C6FB2C91BEDD}" type="pres">
      <dgm:prSet presAssocID="{1C3F1627-9571-4A1A-A266-4867E3D4029A}" presName="descendantText" presStyleLbl="alignAccFollowNode1" presStyleIdx="2" presStyleCnt="4">
        <dgm:presLayoutVars>
          <dgm:bulletEnabled val="1"/>
        </dgm:presLayoutVars>
      </dgm:prSet>
      <dgm:spPr/>
    </dgm:pt>
    <dgm:pt modelId="{1CE74583-A7A2-4CED-A9B6-6E215B9077B2}" type="pres">
      <dgm:prSet presAssocID="{97D78CF6-7EBC-4EEF-BA21-A5201DA5DEB6}" presName="sp" presStyleCnt="0"/>
      <dgm:spPr/>
    </dgm:pt>
    <dgm:pt modelId="{37D53791-9727-4DE3-80F5-86E1F57B3DA1}" type="pres">
      <dgm:prSet presAssocID="{EADF14A1-514A-48EC-8B92-DE5914FA9D5C}" presName="linNode" presStyleCnt="0"/>
      <dgm:spPr/>
    </dgm:pt>
    <dgm:pt modelId="{2943E589-06BB-43F4-99CA-0F2B49228BFE}" type="pres">
      <dgm:prSet presAssocID="{EADF14A1-514A-48EC-8B92-DE5914FA9D5C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39F355BF-0732-4FE7-BC7E-B403D2BC3B6D}" type="pres">
      <dgm:prSet presAssocID="{EADF14A1-514A-48EC-8B92-DE5914FA9D5C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37A70A04-D8DF-4D5A-A668-902B7A9E2EC8}" srcId="{7BED5310-77F1-438D-A95E-0DDDF7918102}" destId="{8766D217-FB1C-487F-ADD7-37621E21F638}" srcOrd="1" destOrd="0" parTransId="{3B0CBCA0-F644-424A-9A14-7B33DEDD1B36}" sibTransId="{DB9EF560-61ED-47AB-B3EE-A65DC28337FB}"/>
    <dgm:cxn modelId="{F6E88B06-4CE0-4C71-A5C5-62CCBF2A3640}" srcId="{1C3F1627-9571-4A1A-A266-4867E3D4029A}" destId="{36D9154A-6F72-4DAC-984D-9ABD74057779}" srcOrd="0" destOrd="0" parTransId="{CC0AB5A9-7B60-443B-8F03-3E9A82B82A0A}" sibTransId="{6BB0DD65-375B-40E3-9A3D-1E25590F1F53}"/>
    <dgm:cxn modelId="{1EB27A0D-7147-4FC6-93C3-BC927F3504D0}" srcId="{7BED5310-77F1-438D-A95E-0DDDF7918102}" destId="{B98027A9-9BA1-43C9-9662-8F5803C68098}" srcOrd="0" destOrd="0" parTransId="{7A6E2526-0BF2-405B-84A8-6D07D54196C4}" sibTransId="{156B9F6D-1B6D-4954-9621-39B66A9368AA}"/>
    <dgm:cxn modelId="{2EC1F714-B531-4822-88C3-1FEAB0779C9A}" type="presOf" srcId="{11A75581-17F4-4EAC-AFBB-CC50D55CC229}" destId="{73F9B14E-C9BC-48A1-B913-B05036F52226}" srcOrd="0" destOrd="1" presId="urn:microsoft.com/office/officeart/2005/8/layout/vList5"/>
    <dgm:cxn modelId="{750B6A1A-5ADD-4D7E-A371-0065CB6C4AAC}" type="presOf" srcId="{36D9154A-6F72-4DAC-984D-9ABD74057779}" destId="{11A43C2F-AFE5-47DE-863A-C6FB2C91BEDD}" srcOrd="0" destOrd="0" presId="urn:microsoft.com/office/officeart/2005/8/layout/vList5"/>
    <dgm:cxn modelId="{2899CB1F-D14A-41DD-BDA2-41E11977B0A0}" type="presOf" srcId="{B98027A9-9BA1-43C9-9662-8F5803C68098}" destId="{AB7CC4AF-34BE-4A82-87FF-03F38B139C47}" srcOrd="0" destOrd="0" presId="urn:microsoft.com/office/officeart/2005/8/layout/vList5"/>
    <dgm:cxn modelId="{2018A442-BEAA-4426-B53D-265CFA474008}" srcId="{EADF14A1-514A-48EC-8B92-DE5914FA9D5C}" destId="{37FDCB83-11B9-4958-ABD8-F9459E7FD41C}" srcOrd="0" destOrd="0" parTransId="{A48A30C9-59ED-451E-A04D-6018574E283C}" sibTransId="{777795DC-BF95-4103-B789-D8767D1C3C89}"/>
    <dgm:cxn modelId="{95652B43-443B-4D94-8CC8-DB9E57BF3E23}" type="presOf" srcId="{7BED5310-77F1-438D-A95E-0DDDF7918102}" destId="{A248B823-9C3F-4D65-A190-A1DDDF8EE56F}" srcOrd="0" destOrd="0" presId="urn:microsoft.com/office/officeart/2005/8/layout/vList5"/>
    <dgm:cxn modelId="{C244DB43-3CAC-4BE3-A546-389512C8A4CD}" type="presOf" srcId="{8A896149-2268-4783-B206-118212D43468}" destId="{8C3FA687-8048-4C79-B7F4-0FC0D82981B1}" srcOrd="0" destOrd="0" presId="urn:microsoft.com/office/officeart/2005/8/layout/vList5"/>
    <dgm:cxn modelId="{D9E34868-58A1-47E7-8983-2AD76C60B3C4}" type="presOf" srcId="{37FDCB83-11B9-4958-ABD8-F9459E7FD41C}" destId="{39F355BF-0732-4FE7-BC7E-B403D2BC3B6D}" srcOrd="0" destOrd="0" presId="urn:microsoft.com/office/officeart/2005/8/layout/vList5"/>
    <dgm:cxn modelId="{361C5468-1D82-4D48-ADCD-207759B26119}" type="presOf" srcId="{EADF14A1-514A-48EC-8B92-DE5914FA9D5C}" destId="{2943E589-06BB-43F4-99CA-0F2B49228BFE}" srcOrd="0" destOrd="0" presId="urn:microsoft.com/office/officeart/2005/8/layout/vList5"/>
    <dgm:cxn modelId="{B5B78850-2895-49FF-A3BC-36E452036C83}" type="presOf" srcId="{E8CA9398-3E89-42B0-8F49-AAF5D75DBCA8}" destId="{73F9B14E-C9BC-48A1-B913-B05036F52226}" srcOrd="0" destOrd="0" presId="urn:microsoft.com/office/officeart/2005/8/layout/vList5"/>
    <dgm:cxn modelId="{8B688171-DFB1-432C-9C7F-1C74923EE40E}" type="presOf" srcId="{1C3F1627-9571-4A1A-A266-4867E3D4029A}" destId="{00182633-2A80-448E-B986-92184C1CD348}" srcOrd="0" destOrd="0" presId="urn:microsoft.com/office/officeart/2005/8/layout/vList5"/>
    <dgm:cxn modelId="{42A87D82-C26D-4758-9E8B-E5CD874D7596}" srcId="{7BED5310-77F1-438D-A95E-0DDDF7918102}" destId="{1C3F1627-9571-4A1A-A266-4867E3D4029A}" srcOrd="2" destOrd="0" parTransId="{BEE44EAD-7F41-4D8D-9B25-E0DD267D7AB7}" sibTransId="{97D78CF6-7EBC-4EEF-BA21-A5201DA5DEB6}"/>
    <dgm:cxn modelId="{A6978A89-40D1-4848-93CA-79E1B4D02BAC}" srcId="{B98027A9-9BA1-43C9-9662-8F5803C68098}" destId="{11A75581-17F4-4EAC-AFBB-CC50D55CC229}" srcOrd="1" destOrd="0" parTransId="{52A563AB-92E7-45FB-9A54-5D8281B523B8}" sibTransId="{58BE98DE-5AEA-46C8-A701-CA1D47FB33E4}"/>
    <dgm:cxn modelId="{1C538F99-2C15-42FF-8DFE-3FB2E42AC37F}" type="presOf" srcId="{8766D217-FB1C-487F-ADD7-37621E21F638}" destId="{0B3E7BE2-8332-491F-9F36-85318C80FCB7}" srcOrd="0" destOrd="0" presId="urn:microsoft.com/office/officeart/2005/8/layout/vList5"/>
    <dgm:cxn modelId="{2B6E5BC3-5F71-4D83-BE1B-285E126490AD}" srcId="{B98027A9-9BA1-43C9-9662-8F5803C68098}" destId="{E8CA9398-3E89-42B0-8F49-AAF5D75DBCA8}" srcOrd="0" destOrd="0" parTransId="{ADFF62B2-E2E5-40E0-A142-921021459E9E}" sibTransId="{5380B635-0B7A-4C82-8468-D5070BC31D2E}"/>
    <dgm:cxn modelId="{D21893DE-73F0-46BB-8163-E90438E76832}" srcId="{8766D217-FB1C-487F-ADD7-37621E21F638}" destId="{8A896149-2268-4783-B206-118212D43468}" srcOrd="0" destOrd="0" parTransId="{3F247ABA-C935-4F7E-96E9-3B2FE4FE5E95}" sibTransId="{74FA5B7B-4584-4BDD-8078-29724C08DD49}"/>
    <dgm:cxn modelId="{336ED4EB-C9E2-4868-98DC-02EB249CC236}" srcId="{7BED5310-77F1-438D-A95E-0DDDF7918102}" destId="{EADF14A1-514A-48EC-8B92-DE5914FA9D5C}" srcOrd="3" destOrd="0" parTransId="{BCC69895-D511-4536-A4B1-DBF465EC9641}" sibTransId="{A88C2E6C-CE2B-44BA-8AE8-FAE2D5083218}"/>
    <dgm:cxn modelId="{47FAF0E7-BDAE-4F15-AC5D-A9407FB72DB8}" type="presParOf" srcId="{A248B823-9C3F-4D65-A190-A1DDDF8EE56F}" destId="{C9DCBD56-90C5-4519-8420-2839D26D95DB}" srcOrd="0" destOrd="0" presId="urn:microsoft.com/office/officeart/2005/8/layout/vList5"/>
    <dgm:cxn modelId="{81832F69-9F55-49EA-8C27-B2D3D0449911}" type="presParOf" srcId="{C9DCBD56-90C5-4519-8420-2839D26D95DB}" destId="{AB7CC4AF-34BE-4A82-87FF-03F38B139C47}" srcOrd="0" destOrd="0" presId="urn:microsoft.com/office/officeart/2005/8/layout/vList5"/>
    <dgm:cxn modelId="{16183FA8-D34F-45DD-A78A-2746FE26BDEF}" type="presParOf" srcId="{C9DCBD56-90C5-4519-8420-2839D26D95DB}" destId="{73F9B14E-C9BC-48A1-B913-B05036F52226}" srcOrd="1" destOrd="0" presId="urn:microsoft.com/office/officeart/2005/8/layout/vList5"/>
    <dgm:cxn modelId="{75894AAE-9BAA-4E5E-97AB-01D0B862C0A1}" type="presParOf" srcId="{A248B823-9C3F-4D65-A190-A1DDDF8EE56F}" destId="{2BDCE63C-3164-4E84-A467-0E629D298BED}" srcOrd="1" destOrd="0" presId="urn:microsoft.com/office/officeart/2005/8/layout/vList5"/>
    <dgm:cxn modelId="{7BC92A63-5C11-4E55-B567-BE0CA91EDEC2}" type="presParOf" srcId="{A248B823-9C3F-4D65-A190-A1DDDF8EE56F}" destId="{AE15BC2E-45C0-42DB-B6BC-78D5BA9DAC51}" srcOrd="2" destOrd="0" presId="urn:microsoft.com/office/officeart/2005/8/layout/vList5"/>
    <dgm:cxn modelId="{70653386-2EE3-4426-A137-6600C0B621BE}" type="presParOf" srcId="{AE15BC2E-45C0-42DB-B6BC-78D5BA9DAC51}" destId="{0B3E7BE2-8332-491F-9F36-85318C80FCB7}" srcOrd="0" destOrd="0" presId="urn:microsoft.com/office/officeart/2005/8/layout/vList5"/>
    <dgm:cxn modelId="{DE3ABAF9-EEC7-4DB4-9B73-800483F4ED4D}" type="presParOf" srcId="{AE15BC2E-45C0-42DB-B6BC-78D5BA9DAC51}" destId="{8C3FA687-8048-4C79-B7F4-0FC0D82981B1}" srcOrd="1" destOrd="0" presId="urn:microsoft.com/office/officeart/2005/8/layout/vList5"/>
    <dgm:cxn modelId="{D77E4111-6189-419A-BD71-19171486F1F8}" type="presParOf" srcId="{A248B823-9C3F-4D65-A190-A1DDDF8EE56F}" destId="{7BA74204-EE8F-4267-89C4-4D5A1852423B}" srcOrd="3" destOrd="0" presId="urn:microsoft.com/office/officeart/2005/8/layout/vList5"/>
    <dgm:cxn modelId="{1E30DDE4-70DB-4409-937F-6BF140431A4E}" type="presParOf" srcId="{A248B823-9C3F-4D65-A190-A1DDDF8EE56F}" destId="{DD06B5FF-7FEC-4E08-A081-03CFB2FDBE04}" srcOrd="4" destOrd="0" presId="urn:microsoft.com/office/officeart/2005/8/layout/vList5"/>
    <dgm:cxn modelId="{E33E2A70-B250-4663-942D-DD748BFADA61}" type="presParOf" srcId="{DD06B5FF-7FEC-4E08-A081-03CFB2FDBE04}" destId="{00182633-2A80-448E-B986-92184C1CD348}" srcOrd="0" destOrd="0" presId="urn:microsoft.com/office/officeart/2005/8/layout/vList5"/>
    <dgm:cxn modelId="{C009F198-D205-4209-ACD8-6730FEBA0FAD}" type="presParOf" srcId="{DD06B5FF-7FEC-4E08-A081-03CFB2FDBE04}" destId="{11A43C2F-AFE5-47DE-863A-C6FB2C91BEDD}" srcOrd="1" destOrd="0" presId="urn:microsoft.com/office/officeart/2005/8/layout/vList5"/>
    <dgm:cxn modelId="{C97C8700-E3FB-4F9C-AFC7-F44C420F717F}" type="presParOf" srcId="{A248B823-9C3F-4D65-A190-A1DDDF8EE56F}" destId="{1CE74583-A7A2-4CED-A9B6-6E215B9077B2}" srcOrd="5" destOrd="0" presId="urn:microsoft.com/office/officeart/2005/8/layout/vList5"/>
    <dgm:cxn modelId="{0063AB17-2B1C-464E-8C35-CB0EB03C4715}" type="presParOf" srcId="{A248B823-9C3F-4D65-A190-A1DDDF8EE56F}" destId="{37D53791-9727-4DE3-80F5-86E1F57B3DA1}" srcOrd="6" destOrd="0" presId="urn:microsoft.com/office/officeart/2005/8/layout/vList5"/>
    <dgm:cxn modelId="{BDA0784B-7536-43CD-BC6E-B166B248323A}" type="presParOf" srcId="{37D53791-9727-4DE3-80F5-86E1F57B3DA1}" destId="{2943E589-06BB-43F4-99CA-0F2B49228BFE}" srcOrd="0" destOrd="0" presId="urn:microsoft.com/office/officeart/2005/8/layout/vList5"/>
    <dgm:cxn modelId="{23F61C68-BEDE-477E-BD69-644D917AA761}" type="presParOf" srcId="{37D53791-9727-4DE3-80F5-86E1F57B3DA1}" destId="{39F355BF-0732-4FE7-BC7E-B403D2BC3B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1EBB1-F7C8-4696-8493-E24389FB7AFC}">
      <dsp:nvSpPr>
        <dsp:cNvPr id="0" name=""/>
        <dsp:cNvSpPr/>
      </dsp:nvSpPr>
      <dsp:spPr>
        <a:xfrm>
          <a:off x="0" y="0"/>
          <a:ext cx="2514403" cy="1680343"/>
        </a:xfrm>
        <a:prstGeom prst="roundRect">
          <a:avLst>
            <a:gd name="adj" fmla="val 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97790" bIns="0" numCol="1" spcCol="1270" anchor="t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1º QUADRI</a:t>
          </a:r>
        </a:p>
      </dsp:txBody>
      <dsp:txXfrm rot="16200000">
        <a:off x="-437500" y="437500"/>
        <a:ext cx="1377881" cy="502880"/>
      </dsp:txXfrm>
    </dsp:sp>
    <dsp:sp modelId="{70EC50A2-DB08-4485-A326-71ECCA591F6B}">
      <dsp:nvSpPr>
        <dsp:cNvPr id="0" name=""/>
        <dsp:cNvSpPr/>
      </dsp:nvSpPr>
      <dsp:spPr>
        <a:xfrm>
          <a:off x="502880" y="0"/>
          <a:ext cx="1873230" cy="16803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015" rIns="0" bIns="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500" kern="1200" dirty="0"/>
            <a:t>32.795</a:t>
          </a:r>
        </a:p>
      </dsp:txBody>
      <dsp:txXfrm>
        <a:off x="502880" y="0"/>
        <a:ext cx="1873230" cy="1680343"/>
      </dsp:txXfrm>
    </dsp:sp>
    <dsp:sp modelId="{49BA3F1D-FD67-4A72-9E29-1E26CA282D9F}">
      <dsp:nvSpPr>
        <dsp:cNvPr id="0" name=""/>
        <dsp:cNvSpPr/>
      </dsp:nvSpPr>
      <dsp:spPr>
        <a:xfrm>
          <a:off x="2602991" y="0"/>
          <a:ext cx="2514403" cy="1680343"/>
        </a:xfrm>
        <a:prstGeom prst="roundRect">
          <a:avLst>
            <a:gd name="adj" fmla="val 5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97790" bIns="0" numCol="1" spcCol="1270" anchor="t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2º QUADRI</a:t>
          </a:r>
        </a:p>
      </dsp:txBody>
      <dsp:txXfrm rot="16200000">
        <a:off x="2165491" y="437500"/>
        <a:ext cx="1377881" cy="502880"/>
      </dsp:txXfrm>
    </dsp:sp>
    <dsp:sp modelId="{C3771E42-5A61-47AD-A042-A9A366A59930}">
      <dsp:nvSpPr>
        <dsp:cNvPr id="0" name=""/>
        <dsp:cNvSpPr/>
      </dsp:nvSpPr>
      <dsp:spPr>
        <a:xfrm rot="5400000">
          <a:off x="2492011" y="1252866"/>
          <a:ext cx="247105" cy="37716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3083D7-6214-48B2-8F9A-F0E8FD65C1E1}">
      <dsp:nvSpPr>
        <dsp:cNvPr id="0" name=""/>
        <dsp:cNvSpPr/>
      </dsp:nvSpPr>
      <dsp:spPr>
        <a:xfrm>
          <a:off x="3105872" y="0"/>
          <a:ext cx="1873230" cy="16803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015" rIns="0" bIns="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500" kern="1200" dirty="0"/>
            <a:t>38.250</a:t>
          </a:r>
        </a:p>
      </dsp:txBody>
      <dsp:txXfrm>
        <a:off x="3105872" y="0"/>
        <a:ext cx="1873230" cy="1680343"/>
      </dsp:txXfrm>
    </dsp:sp>
    <dsp:sp modelId="{AA5D8F47-8DAF-41F8-9C59-64EB13414A30}">
      <dsp:nvSpPr>
        <dsp:cNvPr id="0" name=""/>
        <dsp:cNvSpPr/>
      </dsp:nvSpPr>
      <dsp:spPr>
        <a:xfrm>
          <a:off x="5205399" y="0"/>
          <a:ext cx="2514403" cy="1680343"/>
        </a:xfrm>
        <a:prstGeom prst="roundRect">
          <a:avLst>
            <a:gd name="adj" fmla="val 5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97790" bIns="0" numCol="1" spcCol="1270" anchor="t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3º QUADRI</a:t>
          </a:r>
        </a:p>
      </dsp:txBody>
      <dsp:txXfrm rot="16200000">
        <a:off x="4767899" y="437500"/>
        <a:ext cx="1377881" cy="502880"/>
      </dsp:txXfrm>
    </dsp:sp>
    <dsp:sp modelId="{FC5896FA-3FB3-4D02-B2A8-5712AA2016CD}">
      <dsp:nvSpPr>
        <dsp:cNvPr id="0" name=""/>
        <dsp:cNvSpPr/>
      </dsp:nvSpPr>
      <dsp:spPr>
        <a:xfrm rot="5400000">
          <a:off x="5094418" y="1252866"/>
          <a:ext cx="247105" cy="37716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7EBD2B-6EC4-4C7B-A75A-833F835D5294}">
      <dsp:nvSpPr>
        <dsp:cNvPr id="0" name=""/>
        <dsp:cNvSpPr/>
      </dsp:nvSpPr>
      <dsp:spPr>
        <a:xfrm>
          <a:off x="5708279" y="0"/>
          <a:ext cx="1873230" cy="16803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015" rIns="0" bIns="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500" kern="1200" dirty="0"/>
            <a:t>37.896</a:t>
          </a:r>
        </a:p>
      </dsp:txBody>
      <dsp:txXfrm>
        <a:off x="5708279" y="0"/>
        <a:ext cx="1873230" cy="16803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F9B14E-C9BC-48A1-B913-B05036F52226}">
      <dsp:nvSpPr>
        <dsp:cNvPr id="0" name=""/>
        <dsp:cNvSpPr/>
      </dsp:nvSpPr>
      <dsp:spPr>
        <a:xfrm rot="5400000">
          <a:off x="4253486" y="-1672899"/>
          <a:ext cx="837972" cy="4397621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/>
            <a:t>Pacientes: 6252</a:t>
          </a:r>
          <a:endParaRPr lang="pt-BR" sz="2200" b="1" kern="1200" dirty="0">
            <a:highlight>
              <a:srgbClr val="FFFF00"/>
            </a:highlight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/>
            <a:t>Acompanhantes: 1676 </a:t>
          </a:r>
          <a:endParaRPr lang="pt-BR" sz="2200" b="1" kern="1200" dirty="0"/>
        </a:p>
      </dsp:txBody>
      <dsp:txXfrm rot="-5400000">
        <a:off x="2473662" y="147831"/>
        <a:ext cx="4356715" cy="756160"/>
      </dsp:txXfrm>
    </dsp:sp>
    <dsp:sp modelId="{AB7CC4AF-34BE-4A82-87FF-03F38B139C47}">
      <dsp:nvSpPr>
        <dsp:cNvPr id="0" name=""/>
        <dsp:cNvSpPr/>
      </dsp:nvSpPr>
      <dsp:spPr>
        <a:xfrm>
          <a:off x="0" y="2177"/>
          <a:ext cx="2473661" cy="10474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Pacientes/ Acompanhantes transportados</a:t>
          </a:r>
        </a:p>
      </dsp:txBody>
      <dsp:txXfrm>
        <a:off x="51133" y="53310"/>
        <a:ext cx="2371395" cy="945199"/>
      </dsp:txXfrm>
    </dsp:sp>
    <dsp:sp modelId="{8C3FA687-8048-4C79-B7F4-0FC0D82981B1}">
      <dsp:nvSpPr>
        <dsp:cNvPr id="0" name=""/>
        <dsp:cNvSpPr/>
      </dsp:nvSpPr>
      <dsp:spPr>
        <a:xfrm rot="5400000">
          <a:off x="4253486" y="-573061"/>
          <a:ext cx="837972" cy="4397621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b="0" kern="1200" dirty="0"/>
            <a:t>2046 (70 em aberto)</a:t>
          </a:r>
        </a:p>
      </dsp:txBody>
      <dsp:txXfrm rot="-5400000">
        <a:off x="2473662" y="1247669"/>
        <a:ext cx="4356715" cy="756160"/>
      </dsp:txXfrm>
    </dsp:sp>
    <dsp:sp modelId="{0B3E7BE2-8332-491F-9F36-85318C80FCB7}">
      <dsp:nvSpPr>
        <dsp:cNvPr id="0" name=""/>
        <dsp:cNvSpPr/>
      </dsp:nvSpPr>
      <dsp:spPr>
        <a:xfrm>
          <a:off x="0" y="1102016"/>
          <a:ext cx="2473661" cy="104746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Viagens realizadas</a:t>
          </a:r>
        </a:p>
      </dsp:txBody>
      <dsp:txXfrm>
        <a:off x="51133" y="1153149"/>
        <a:ext cx="2371395" cy="945199"/>
      </dsp:txXfrm>
    </dsp:sp>
    <dsp:sp modelId="{11A43C2F-AFE5-47DE-863A-C6FB2C91BEDD}">
      <dsp:nvSpPr>
        <dsp:cNvPr id="0" name=""/>
        <dsp:cNvSpPr/>
      </dsp:nvSpPr>
      <dsp:spPr>
        <a:xfrm rot="5400000">
          <a:off x="4253486" y="526777"/>
          <a:ext cx="837972" cy="4397621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/>
            <a:t>390.011 km</a:t>
          </a:r>
        </a:p>
      </dsp:txBody>
      <dsp:txXfrm rot="-5400000">
        <a:off x="2473662" y="2347507"/>
        <a:ext cx="4356715" cy="756160"/>
      </dsp:txXfrm>
    </dsp:sp>
    <dsp:sp modelId="{00182633-2A80-448E-B986-92184C1CD348}">
      <dsp:nvSpPr>
        <dsp:cNvPr id="0" name=""/>
        <dsp:cNvSpPr/>
      </dsp:nvSpPr>
      <dsp:spPr>
        <a:xfrm>
          <a:off x="0" y="2201855"/>
          <a:ext cx="2473661" cy="104746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Km rodados</a:t>
          </a:r>
        </a:p>
      </dsp:txBody>
      <dsp:txXfrm>
        <a:off x="51133" y="2252988"/>
        <a:ext cx="2371395" cy="945199"/>
      </dsp:txXfrm>
    </dsp:sp>
    <dsp:sp modelId="{39F355BF-0732-4FE7-BC7E-B403D2BC3B6D}">
      <dsp:nvSpPr>
        <dsp:cNvPr id="0" name=""/>
        <dsp:cNvSpPr/>
      </dsp:nvSpPr>
      <dsp:spPr>
        <a:xfrm rot="5400000">
          <a:off x="4253486" y="1626616"/>
          <a:ext cx="837972" cy="4397621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b="0" i="0" kern="1200" dirty="0"/>
            <a:t>SPIN - RLJ4G45  90.445 km</a:t>
          </a:r>
          <a:endParaRPr lang="pt-BR" sz="2200" b="0" kern="1200" dirty="0"/>
        </a:p>
      </dsp:txBody>
      <dsp:txXfrm rot="-5400000">
        <a:off x="2473662" y="3447346"/>
        <a:ext cx="4356715" cy="756160"/>
      </dsp:txXfrm>
    </dsp:sp>
    <dsp:sp modelId="{2943E589-06BB-43F4-99CA-0F2B49228BFE}">
      <dsp:nvSpPr>
        <dsp:cNvPr id="0" name=""/>
        <dsp:cNvSpPr/>
      </dsp:nvSpPr>
      <dsp:spPr>
        <a:xfrm>
          <a:off x="0" y="3301694"/>
          <a:ext cx="2473661" cy="10474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0" kern="1200" dirty="0"/>
            <a:t>Veículo com mais KM rodado</a:t>
          </a:r>
          <a:endParaRPr lang="pt-BR" sz="2000" kern="1200" dirty="0"/>
        </a:p>
      </dsp:txBody>
      <dsp:txXfrm>
        <a:off x="51133" y="3352827"/>
        <a:ext cx="2371395" cy="945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48BAB-95C1-48E7-A664-F59D3942B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DAB740-EF20-4567-BDD5-CE2B74DB7E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91A7CA-AE4F-4993-8D05-CCF98049E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8A33C3-85DD-4C2B-B7F5-846FDBF51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9C3961-A4A1-40F6-8BD9-BFF157A32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892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F66F53-338F-4CA2-B663-DA65F119F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F6B5C0E-9DB5-460C-9EAF-90B9C0247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A8ECF6-A33A-4FA3-BDCA-45E6516EA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24B8CE-46BC-4446-BD60-B0FE76C2B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D03C1F-E521-44BB-A043-50299170F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896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ADE0D54-8A6B-46AF-A776-ED7CCE970D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5DFE976-589E-4897-8FB5-0A9DEEE87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E4FE40-4FBD-4366-954E-31826EDB6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15251F-ACF2-4423-8623-2745E1716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2139140-E7A9-480E-BD76-65D002C6B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44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7AB4B0-AFEA-4CD6-8913-E851ED019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73A70B-1437-440C-A98D-EBA503EC1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520302-01EC-414D-85BF-8534E678F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675A5B-6396-4DC4-B5BA-3C945E88F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83022B-1984-4E19-B530-18E02B8F4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763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5EBA7-214F-4E7A-B3AF-D9015BD91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A998802-894D-433A-AD67-1129108E8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91AB39-70E9-4435-8EA2-EC5207188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372486-EA10-40EC-AB33-9C43777A5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B0CAB4-A0F2-4DC3-B39E-B55E48763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876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D65598-0C82-444C-BD81-1ADA587B4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287654-AF99-4340-A8AC-31F64C70A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6618D64-BEF5-481D-9EE9-20B13CF57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81FF60-D085-4251-99C4-DD60BDBEA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A94AAA4-0B18-4BB9-8B27-CB63C73D4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0DAEA3-CDD2-437F-944D-C4C75EFA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5371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8DAFE6-DE09-44BF-9117-CCC6EC7E9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86A5ABB-1CE0-4A84-AA76-1D006DA90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E0534DB-0E70-472C-80ED-9E84928879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9489EA-6FCA-4375-8392-0FAE00D332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257346A-EAB9-45E1-AD5F-9A7F779252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5845405-B273-4687-9992-6ACE6EEA9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C21FF2C-9F4F-4A0F-9A9A-0458741BD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2B22400-05DC-4DF3-A0F5-4956BB157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6872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09CAD4-8EC9-4770-981D-6A8E334FA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1816C74-B960-4EC4-91CC-AA861E83C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E00DAD9-8EB9-4944-8453-F7104DC8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8E1D1CC-5D5A-4541-A080-D3583506D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319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9D5C190-2BB4-4CFB-8455-436AD37FC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768882D-E442-478B-9C78-D3155E778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105D0D9-B505-4FEF-8FBF-913D93E4A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22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5E1F23-6962-439F-A716-FF157E65B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34FA11-E300-4696-81B1-AB577F062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0E811D0-57E0-4140-9C3C-2819E62DC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B8DA61B-37E9-4A65-9BCE-BCCE77A2B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8DA931-0ACC-42BD-A161-AB23B41A9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1F5B828-A6DF-418C-9B3D-9134023D8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933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8BF826-F455-4BE9-B100-48F1F2623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7B86B13-2E75-4B88-A1A1-5579562D1E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D5A4764-9903-4B4E-8DFF-6E56ECBDD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00736CF-2408-49CF-8C69-F479D1924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3D46-86FF-4480-BD37-50FA8E8355CC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782C069-3AAE-4441-95EE-5A1BEA5DC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1E51E12-3D88-4478-B389-F37CB8942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0B3F-A12E-4261-A2F5-B8254A81A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2154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D2A3B46-4198-47E8-BEB1-98E9FABE0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505B6CB-A542-4259-9B78-A5E2233B5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C8F5AF-A7EF-4AED-A9E6-CB09CCB66E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93D46-86FF-4480-BD37-50FA8E8355CC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370336-EE37-4184-B318-B93C1A450C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9F1771-E7BA-4A89-8ED7-19C78A16C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80B3F-A12E-4261-A2F5-B8254A81AA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853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Foto inclinada de caneta em um gráfico">
            <a:extLst>
              <a:ext uri="{FF2B5EF4-FFF2-40B4-BE49-F238E27FC236}">
                <a16:creationId xmlns:a16="http://schemas.microsoft.com/office/drawing/2014/main" id="{12667BA0-C3CB-4995-9A4D-6B52E5AFBF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8590" r="-1" b="7119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FAB8CFD-0601-456C-A31F-4C49A3F37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 fontScale="90000"/>
          </a:bodyPr>
          <a:lstStyle/>
          <a:p>
            <a:r>
              <a:rPr lang="pt-BR" sz="6600" b="1" dirty="0">
                <a:solidFill>
                  <a:srgbClr val="FFFFFF"/>
                </a:solidFill>
              </a:rPr>
              <a:t>3º Relatório do Quadrimestre Anterior E Relatório Anual de Gestão - 2022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8E4AA5-E63B-4A21-957C-565630AF3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pPr rtl="0"/>
            <a:endParaRPr lang="pt-BR" dirty="0">
              <a:solidFill>
                <a:srgbClr val="FFFFFF"/>
              </a:solidFill>
              <a:latin typeface="+mj-lt"/>
            </a:endParaRPr>
          </a:p>
          <a:p>
            <a:pPr rtl="0"/>
            <a:r>
              <a:rPr lang="pt-BR" b="1" dirty="0">
                <a:solidFill>
                  <a:srgbClr val="FFFFFF"/>
                </a:solidFill>
                <a:latin typeface="+mj-lt"/>
              </a:rPr>
              <a:t>TUNÁPOLIS - SC</a:t>
            </a:r>
            <a:endParaRPr lang="pt-BR" b="1" dirty="0">
              <a:solidFill>
                <a:srgbClr val="FFFFFF"/>
              </a:solidFill>
            </a:endParaRPr>
          </a:p>
        </p:txBody>
      </p:sp>
      <p:sp>
        <p:nvSpPr>
          <p:cNvPr id="46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20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Mortalidade/ano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705272"/>
              </p:ext>
            </p:extLst>
          </p:nvPr>
        </p:nvGraphicFramePr>
        <p:xfrm>
          <a:off x="5366326" y="2105891"/>
          <a:ext cx="6206243" cy="3107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632394" y="2643801"/>
            <a:ext cx="364836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Identifica-se uma redução no número de óbitos em 2022.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A principal causa de óbitos neste ano foi devido a doenças do aparelho circulatório (23,6%), seguido das neoplasias (18,42).</a:t>
            </a:r>
          </a:p>
        </p:txBody>
      </p:sp>
    </p:spTree>
    <p:extLst>
      <p:ext uri="{BB962C8B-B14F-4D97-AF65-F5344CB8AC3E}">
        <p14:creationId xmlns:p14="http://schemas.microsoft.com/office/powerpoint/2010/main" val="158350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304BC-6DB0-4E35-A53D-7004A081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792" y="2170763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sz="2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Dados da Produção de Serviços no SUS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13FA254-2FEE-486B-8AB8-62DB21BBCF5B}"/>
              </a:ext>
            </a:extLst>
          </p:cNvPr>
          <p:cNvSpPr txBox="1"/>
          <p:nvPr/>
        </p:nvSpPr>
        <p:spPr>
          <a:xfrm>
            <a:off x="3249010" y="1524718"/>
            <a:ext cx="7862728" cy="1292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Total de procedimentos na Atenção Básica realizados por quadrimestre</a:t>
            </a:r>
            <a:r>
              <a:rPr lang="en-US" dirty="0"/>
              <a:t>.</a:t>
            </a: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428625"/>
              </p:ext>
            </p:extLst>
          </p:nvPr>
        </p:nvGraphicFramePr>
        <p:xfrm>
          <a:off x="3781802" y="2830866"/>
          <a:ext cx="7720387" cy="1680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4939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18304BC-6DB0-4E35-A53D-7004A081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sz="2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Dados da Produção de Serviços no SUS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13FA254-2FEE-486B-8AB8-62DB21BBCF5B}"/>
              </a:ext>
            </a:extLst>
          </p:cNvPr>
          <p:cNvSpPr txBox="1"/>
          <p:nvPr/>
        </p:nvSpPr>
        <p:spPr>
          <a:xfrm>
            <a:off x="3091992" y="754873"/>
            <a:ext cx="7862728" cy="1292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Total de </a:t>
            </a:r>
            <a:r>
              <a:rPr lang="pt-BR" dirty="0"/>
              <a:t>procedimentos na Atenção Básica realizados de </a:t>
            </a:r>
            <a:r>
              <a:rPr lang="pt-BR" b="1" u="sng" dirty="0"/>
              <a:t>2022</a:t>
            </a:r>
            <a:r>
              <a:rPr lang="pt-BR" dirty="0"/>
              <a:t>: 108.941 </a:t>
            </a:r>
          </a:p>
          <a:p>
            <a:pPr marL="28575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/>
              <a:t>Entre os quais, os que tiveram maior quantidade são: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72BFC621-0CAC-401E-B933-27FD0B97DE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937721"/>
              </p:ext>
            </p:extLst>
          </p:nvPr>
        </p:nvGraphicFramePr>
        <p:xfrm>
          <a:off x="3829616" y="1487272"/>
          <a:ext cx="7209571" cy="4535092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6177927">
                  <a:extLst>
                    <a:ext uri="{9D8B030D-6E8A-4147-A177-3AD203B41FA5}">
                      <a16:colId xmlns:a16="http://schemas.microsoft.com/office/drawing/2014/main" val="829560471"/>
                    </a:ext>
                  </a:extLst>
                </a:gridCol>
                <a:gridCol w="1031644">
                  <a:extLst>
                    <a:ext uri="{9D8B030D-6E8A-4147-A177-3AD203B41FA5}">
                      <a16:colId xmlns:a16="http://schemas.microsoft.com/office/drawing/2014/main" val="3641557586"/>
                    </a:ext>
                  </a:extLst>
                </a:gridCol>
              </a:tblGrid>
              <a:tr h="1937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 dirty="0">
                          <a:effectLst/>
                        </a:rPr>
                        <a:t>Procedimentos mais frequentes </a:t>
                      </a:r>
                      <a:endParaRPr lang="pt-BR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7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>
                          <a:effectLst/>
                        </a:rPr>
                        <a:t>Quantidade</a:t>
                      </a:r>
                      <a:endParaRPr lang="pt-BR" sz="15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" marR="7200" marT="7200" marB="7200" anchor="ctr"/>
                </a:tc>
                <a:extLst>
                  <a:ext uri="{0D108BD9-81ED-4DB2-BD59-A6C34878D82A}">
                    <a16:rowId xmlns:a16="http://schemas.microsoft.com/office/drawing/2014/main" val="2698626948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 medica em atenção primária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18843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81756695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Avaliação antropométrica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18451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12564342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Aferição de pressão arterial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18192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53591563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Aferição de temperatura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17777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14624526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 de profissionais de nível superior na atenção primária (exceto médico)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12920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15204898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Teste rápido para detecção de sars-covid-2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2285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00124440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Administração de medicamentos por via intramuscular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1718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78728590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Tratamento em reabilitacao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1315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252974119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Curativo simples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1070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357466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Orientação de higiene bucal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31520039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Raspagem alisamento e polimento supragengivais (por sextante)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847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75144983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Preparação para o eletrocardiograma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827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9107879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Restauração de dente permanente posterior com resina composta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798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5819957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Glicemia capilar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748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352129772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Eletrocardiograma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714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69539514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Atendimento fisioterapêutico nas alterações motoras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671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89010619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Administração de medicamentos por via endovenosa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06186360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 pré-natal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7327210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Atendimento fisioterapêutico em pacientes no pré e pós-operatório nas disfunções músculo esqueléticas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49505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599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429810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070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0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C7210A-5DC8-41AC-AB1B-F1B71B74A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Atendimentos na Unidade de Saúde</a:t>
            </a:r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1114506437"/>
              </p:ext>
            </p:extLst>
          </p:nvPr>
        </p:nvGraphicFramePr>
        <p:xfrm>
          <a:off x="738909" y="1700463"/>
          <a:ext cx="10363200" cy="4515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6334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0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C7210A-5DC8-41AC-AB1B-F1B71B74A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Atendimentos na Unidade de Saúde</a:t>
            </a:r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3702987447"/>
              </p:ext>
            </p:extLst>
          </p:nvPr>
        </p:nvGraphicFramePr>
        <p:xfrm>
          <a:off x="1659143" y="1818591"/>
          <a:ext cx="8861076" cy="4332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4773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7FEADB4-D5AA-C249-7645-B3791301E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Atendimentos na Unidade de Saúde</a:t>
            </a:r>
            <a:endParaRPr lang="en-US" sz="3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396589"/>
            <a:ext cx="5885293" cy="315940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233" y="3360420"/>
            <a:ext cx="6521530" cy="349758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909060" y="237744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14356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71650" y="358140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19675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9456420" y="510921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16572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5711118" y="5223364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17254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7732321" y="344424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202</a:t>
            </a:r>
          </a:p>
        </p:txBody>
      </p:sp>
    </p:spTree>
    <p:extLst>
      <p:ext uri="{BB962C8B-B14F-4D97-AF65-F5344CB8AC3E}">
        <p14:creationId xmlns:p14="http://schemas.microsoft.com/office/powerpoint/2010/main" val="4052715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C7210A-5DC8-41AC-AB1B-F1B71B74A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sz="3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Atendimentos por categoria profissional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9C7991F-C055-4444-9119-0023DF95F2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3398744"/>
              </p:ext>
            </p:extLst>
          </p:nvPr>
        </p:nvGraphicFramePr>
        <p:xfrm>
          <a:off x="346286" y="1396588"/>
          <a:ext cx="11068473" cy="5125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11DD763D-BB0D-9C5B-6CFA-EA5A99F9E43B}"/>
              </a:ext>
            </a:extLst>
          </p:cNvPr>
          <p:cNvSpPr txBox="1"/>
          <p:nvPr/>
        </p:nvSpPr>
        <p:spPr>
          <a:xfrm>
            <a:off x="9751981" y="3535121"/>
            <a:ext cx="171952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/>
              <a:t>Ginecologista: 441</a:t>
            </a:r>
          </a:p>
          <a:p>
            <a:pPr algn="ctr"/>
            <a:r>
              <a:rPr lang="pt-BR" sz="1500" dirty="0"/>
              <a:t>Pediatra: 278</a:t>
            </a:r>
          </a:p>
          <a:p>
            <a:pPr algn="ctr"/>
            <a:r>
              <a:rPr lang="pt-BR" sz="1500" dirty="0"/>
              <a:t>Psiquiatra: 645</a:t>
            </a:r>
          </a:p>
        </p:txBody>
      </p:sp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F5330CCF-6BB7-C0B1-2637-042193AEE3FF}"/>
              </a:ext>
            </a:extLst>
          </p:cNvPr>
          <p:cNvCxnSpPr/>
          <p:nvPr/>
        </p:nvCxnSpPr>
        <p:spPr>
          <a:xfrm flipV="1">
            <a:off x="9431470" y="4056001"/>
            <a:ext cx="320511" cy="527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680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F262C7-3D69-E582-28FC-7943D4AD6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pt-BR" sz="3700" b="1" dirty="0"/>
              <a:t>Principais motivos de consulta em 2022- ESF</a:t>
            </a:r>
            <a:endParaRPr lang="pt-BR" sz="37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7" name="Gráfico 3">
            <a:extLst>
              <a:ext uri="{FF2B5EF4-FFF2-40B4-BE49-F238E27FC236}">
                <a16:creationId xmlns:a16="http://schemas.microsoft.com/office/drawing/2014/main" id="{71D80565-F442-8A3C-9108-8D97A6682F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874724"/>
              </p:ext>
            </p:extLst>
          </p:nvPr>
        </p:nvGraphicFramePr>
        <p:xfrm>
          <a:off x="838200" y="1744315"/>
          <a:ext cx="10515600" cy="4783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8812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F262C7-3D69-E582-28FC-7943D4AD6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pt-BR" sz="3600" b="1" dirty="0"/>
              <a:t>Principais motivos de consulta em 2022– Saúde Bucal</a:t>
            </a:r>
            <a:endParaRPr lang="pt-BR" sz="3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Gráfico 3">
            <a:extLst>
              <a:ext uri="{FF2B5EF4-FFF2-40B4-BE49-F238E27FC236}">
                <a16:creationId xmlns:a16="http://schemas.microsoft.com/office/drawing/2014/main" id="{71D80565-F442-8A3C-9108-8D97A6682F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462552"/>
              </p:ext>
            </p:extLst>
          </p:nvPr>
        </p:nvGraphicFramePr>
        <p:xfrm>
          <a:off x="841248" y="1932767"/>
          <a:ext cx="10506456" cy="4497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9223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7C5549-BB34-4965-818D-4A15EAB04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Visitas do ACS 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03" y="1690688"/>
            <a:ext cx="10521497" cy="389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042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17517EF-BD4D-4055-BDB4-A322C5356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304802"/>
            <a:ext cx="11097349" cy="1573149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DC56878-FCDA-4D19-B5B7-650662A56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0" y="405575"/>
            <a:ext cx="6430414" cy="1371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População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76442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126032" y="1067264"/>
            <a:ext cx="1021458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tângulo: Cantos Arredondados 22">
            <a:extLst>
              <a:ext uri="{FF2B5EF4-FFF2-40B4-BE49-F238E27FC236}">
                <a16:creationId xmlns:a16="http://schemas.microsoft.com/office/drawing/2014/main" id="{5C224822-794A-43F5-BB84-E6B801EA6184}"/>
              </a:ext>
            </a:extLst>
          </p:cNvPr>
          <p:cNvSpPr/>
          <p:nvPr/>
        </p:nvSpPr>
        <p:spPr>
          <a:xfrm>
            <a:off x="8613724" y="2439036"/>
            <a:ext cx="1578283" cy="9537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0" i="0" dirty="0">
                <a:solidFill>
                  <a:srgbClr val="000000"/>
                </a:solidFill>
                <a:effectLst/>
              </a:rPr>
              <a:t>21,14 </a:t>
            </a:r>
            <a:r>
              <a:rPr lang="pt-BR" dirty="0"/>
              <a:t>%</a:t>
            </a:r>
          </a:p>
          <a:p>
            <a:pPr algn="ctr"/>
            <a:r>
              <a:rPr lang="pt-BR" dirty="0"/>
              <a:t>SC: 25,50%</a:t>
            </a:r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A6E34444-4158-4066-A695-D1AFE44627CC}"/>
              </a:ext>
            </a:extLst>
          </p:cNvPr>
          <p:cNvSpPr/>
          <p:nvPr/>
        </p:nvSpPr>
        <p:spPr>
          <a:xfrm>
            <a:off x="8613724" y="3688502"/>
            <a:ext cx="1578282" cy="9537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rgbClr val="000000"/>
                </a:solidFill>
              </a:rPr>
              <a:t>56,26</a:t>
            </a:r>
            <a:r>
              <a:rPr lang="pt-BR" b="0" i="0" dirty="0">
                <a:solidFill>
                  <a:srgbClr val="000000"/>
                </a:solidFill>
                <a:effectLst/>
              </a:rPr>
              <a:t> </a:t>
            </a:r>
            <a:r>
              <a:rPr lang="pt-BR" dirty="0"/>
              <a:t>%</a:t>
            </a:r>
          </a:p>
          <a:p>
            <a:pPr algn="ctr"/>
            <a:r>
              <a:rPr lang="pt-BR" dirty="0"/>
              <a:t>SC: 58,84%</a:t>
            </a:r>
          </a:p>
        </p:txBody>
      </p:sp>
      <p:sp>
        <p:nvSpPr>
          <p:cNvPr id="27" name="Retângulo: Cantos Arredondados 26">
            <a:extLst>
              <a:ext uri="{FF2B5EF4-FFF2-40B4-BE49-F238E27FC236}">
                <a16:creationId xmlns:a16="http://schemas.microsoft.com/office/drawing/2014/main" id="{081B053D-3D50-4A81-8782-41BEF3F7CDFE}"/>
              </a:ext>
            </a:extLst>
          </p:cNvPr>
          <p:cNvSpPr/>
          <p:nvPr/>
        </p:nvSpPr>
        <p:spPr>
          <a:xfrm>
            <a:off x="8613725" y="4937968"/>
            <a:ext cx="1578281" cy="95375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Calibri (Corpo)"/>
              </a:rPr>
              <a:t>22,58 %</a:t>
            </a:r>
          </a:p>
          <a:p>
            <a:pPr algn="ctr"/>
            <a:r>
              <a:rPr lang="pt-BR" dirty="0">
                <a:latin typeface="Calibri (Corpo)"/>
              </a:rPr>
              <a:t>SC: 15,64 %</a:t>
            </a:r>
          </a:p>
        </p:txBody>
      </p:sp>
      <p:sp>
        <p:nvSpPr>
          <p:cNvPr id="29" name="Chave direita 12">
            <a:extLst>
              <a:ext uri="{FF2B5EF4-FFF2-40B4-BE49-F238E27FC236}">
                <a16:creationId xmlns:a16="http://schemas.microsoft.com/office/drawing/2014/main" id="{B27CC82C-17D1-4A38-B52B-1D4B596C4952}"/>
              </a:ext>
            </a:extLst>
          </p:cNvPr>
          <p:cNvSpPr/>
          <p:nvPr/>
        </p:nvSpPr>
        <p:spPr>
          <a:xfrm>
            <a:off x="7689004" y="2298865"/>
            <a:ext cx="504827" cy="1248011"/>
          </a:xfrm>
          <a:prstGeom prst="rightBrace">
            <a:avLst>
              <a:gd name="adj1" fmla="val 47787"/>
              <a:gd name="adj2" fmla="val 50415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1" name="Chave direita 12">
            <a:extLst>
              <a:ext uri="{FF2B5EF4-FFF2-40B4-BE49-F238E27FC236}">
                <a16:creationId xmlns:a16="http://schemas.microsoft.com/office/drawing/2014/main" id="{F1D00C62-984B-4A54-A008-3AD28C622336}"/>
              </a:ext>
            </a:extLst>
          </p:cNvPr>
          <p:cNvSpPr/>
          <p:nvPr/>
        </p:nvSpPr>
        <p:spPr>
          <a:xfrm>
            <a:off x="7689004" y="3559487"/>
            <a:ext cx="504827" cy="1248011"/>
          </a:xfrm>
          <a:prstGeom prst="rightBrace">
            <a:avLst>
              <a:gd name="adj1" fmla="val 47787"/>
              <a:gd name="adj2" fmla="val 50415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2" name="Chave direita 12">
            <a:extLst>
              <a:ext uri="{FF2B5EF4-FFF2-40B4-BE49-F238E27FC236}">
                <a16:creationId xmlns:a16="http://schemas.microsoft.com/office/drawing/2014/main" id="{19B008E0-861A-431F-ACE6-21689316AB97}"/>
              </a:ext>
            </a:extLst>
          </p:cNvPr>
          <p:cNvSpPr/>
          <p:nvPr/>
        </p:nvSpPr>
        <p:spPr>
          <a:xfrm>
            <a:off x="7689004" y="4820109"/>
            <a:ext cx="504827" cy="953751"/>
          </a:xfrm>
          <a:prstGeom prst="rightBrace">
            <a:avLst>
              <a:gd name="adj1" fmla="val 47787"/>
              <a:gd name="adj2" fmla="val 50415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52DE0CA9-81C1-3E6B-0D07-882E47914F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290506"/>
              </p:ext>
            </p:extLst>
          </p:nvPr>
        </p:nvGraphicFramePr>
        <p:xfrm>
          <a:off x="2525917" y="1978726"/>
          <a:ext cx="5119986" cy="4276725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695247">
                  <a:extLst>
                    <a:ext uri="{9D8B030D-6E8A-4147-A177-3AD203B41FA5}">
                      <a16:colId xmlns:a16="http://schemas.microsoft.com/office/drawing/2014/main" val="2955442192"/>
                    </a:ext>
                  </a:extLst>
                </a:gridCol>
                <a:gridCol w="1232907">
                  <a:extLst>
                    <a:ext uri="{9D8B030D-6E8A-4147-A177-3AD203B41FA5}">
                      <a16:colId xmlns:a16="http://schemas.microsoft.com/office/drawing/2014/main" val="2076813363"/>
                    </a:ext>
                  </a:extLst>
                </a:gridCol>
                <a:gridCol w="1095916">
                  <a:extLst>
                    <a:ext uri="{9D8B030D-6E8A-4147-A177-3AD203B41FA5}">
                      <a16:colId xmlns:a16="http://schemas.microsoft.com/office/drawing/2014/main" val="2050217057"/>
                    </a:ext>
                  </a:extLst>
                </a:gridCol>
                <a:gridCol w="1095916">
                  <a:extLst>
                    <a:ext uri="{9D8B030D-6E8A-4147-A177-3AD203B41FA5}">
                      <a16:colId xmlns:a16="http://schemas.microsoft.com/office/drawing/2014/main" val="1599223945"/>
                    </a:ext>
                  </a:extLst>
                </a:gridCol>
              </a:tblGrid>
              <a:tr h="2367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Faixa Etária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Masculino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Feminino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627255"/>
                  </a:ext>
                </a:extLst>
              </a:tr>
              <a:tr h="313316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effectLst/>
                          <a:latin typeface="+mn-lt"/>
                        </a:rPr>
                        <a:t>0 a 4 anos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260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550466633"/>
                  </a:ext>
                </a:extLst>
              </a:tr>
              <a:tr h="313316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effectLst/>
                          <a:latin typeface="+mn-lt"/>
                        </a:rPr>
                        <a:t>5 a 9 anos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260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477944972"/>
                  </a:ext>
                </a:extLst>
              </a:tr>
              <a:tr h="313316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effectLst/>
                          <a:latin typeface="+mn-lt"/>
                        </a:rPr>
                        <a:t>10 a 14 anos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223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67947120"/>
                  </a:ext>
                </a:extLst>
              </a:tr>
              <a:tr h="313316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effectLst/>
                          <a:latin typeface="+mn-lt"/>
                        </a:rPr>
                        <a:t>15 a 19 anos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210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1260241657"/>
                  </a:ext>
                </a:extLst>
              </a:tr>
              <a:tr h="313316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effectLst/>
                          <a:latin typeface="+mn-lt"/>
                        </a:rPr>
                        <a:t>20 a 29 anos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+mn-lt"/>
                        </a:rPr>
                        <a:t>301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301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602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4292936638"/>
                  </a:ext>
                </a:extLst>
              </a:tr>
              <a:tr h="313316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effectLst/>
                          <a:latin typeface="+mn-lt"/>
                        </a:rPr>
                        <a:t>30 a 39 anos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+mn-lt"/>
                        </a:rPr>
                        <a:t>340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322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662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1560911318"/>
                  </a:ext>
                </a:extLst>
              </a:tr>
              <a:tr h="313316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effectLst/>
                          <a:latin typeface="+mn-lt"/>
                        </a:rPr>
                        <a:t>40 a 49 anos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286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318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604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44733735"/>
                  </a:ext>
                </a:extLst>
              </a:tr>
              <a:tr h="313316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effectLst/>
                          <a:latin typeface="+mn-lt"/>
                        </a:rPr>
                        <a:t>50 a 59 anos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+mn-lt"/>
                        </a:rPr>
                        <a:t>360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308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668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3158991695"/>
                  </a:ext>
                </a:extLst>
              </a:tr>
              <a:tr h="313316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effectLst/>
                          <a:latin typeface="+mn-lt"/>
                        </a:rPr>
                        <a:t>60 a 69 anos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278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+mn-lt"/>
                        </a:rPr>
                        <a:t>270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548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2564848095"/>
                  </a:ext>
                </a:extLst>
              </a:tr>
              <a:tr h="313316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effectLst/>
                          <a:latin typeface="+mn-lt"/>
                        </a:rPr>
                        <a:t>70 a 79 anos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147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316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978104255"/>
                  </a:ext>
                </a:extLst>
              </a:tr>
              <a:tr h="313316">
                <a:tc>
                  <a:txBody>
                    <a:bodyPr/>
                    <a:lstStyle/>
                    <a:p>
                      <a:pPr marL="0" indent="0" algn="l"/>
                      <a:r>
                        <a:rPr lang="pt-BR" sz="1600" dirty="0">
                          <a:effectLst/>
                          <a:latin typeface="+mn-lt"/>
                        </a:rPr>
                        <a:t>80 anos e mais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101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+mn-lt"/>
                        </a:rPr>
                        <a:t>154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4271105119"/>
                  </a:ext>
                </a:extLst>
              </a:tr>
              <a:tr h="31331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+mn-lt"/>
                        </a:rPr>
                        <a:t>2.262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+mn-lt"/>
                        </a:rPr>
                        <a:t>2.245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+mn-lt"/>
                        </a:rPr>
                        <a:t>4.507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550590489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968370E8-1FE0-2708-CF4C-F488A5931BED}"/>
              </a:ext>
            </a:extLst>
          </p:cNvPr>
          <p:cNvSpPr txBox="1"/>
          <p:nvPr/>
        </p:nvSpPr>
        <p:spPr>
          <a:xfrm>
            <a:off x="7941418" y="928255"/>
            <a:ext cx="2988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Estimativa populacional 2021</a:t>
            </a:r>
          </a:p>
        </p:txBody>
      </p:sp>
    </p:spTree>
    <p:extLst>
      <p:ext uri="{BB962C8B-B14F-4D97-AF65-F5344CB8AC3E}">
        <p14:creationId xmlns:p14="http://schemas.microsoft.com/office/powerpoint/2010/main" val="275297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3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Receitas dispensadas na farmácia</a:t>
            </a:r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1374960491"/>
              </p:ext>
            </p:extLst>
          </p:nvPr>
        </p:nvGraphicFramePr>
        <p:xfrm>
          <a:off x="1034473" y="2152506"/>
          <a:ext cx="7075054" cy="3694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8876146" y="3158836"/>
            <a:ext cx="20042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1º </a:t>
            </a:r>
            <a:r>
              <a:rPr lang="pt-BR" dirty="0" err="1"/>
              <a:t>Quadri</a:t>
            </a:r>
            <a:r>
              <a:rPr lang="pt-BR" dirty="0"/>
              <a:t>: 8.195 </a:t>
            </a:r>
          </a:p>
          <a:p>
            <a:r>
              <a:rPr lang="pt-BR" dirty="0"/>
              <a:t>2º </a:t>
            </a:r>
            <a:r>
              <a:rPr lang="pt-BR" dirty="0" err="1"/>
              <a:t>Quadri</a:t>
            </a:r>
            <a:r>
              <a:rPr lang="pt-BR" dirty="0"/>
              <a:t>: 9.074</a:t>
            </a:r>
          </a:p>
          <a:p>
            <a:r>
              <a:rPr lang="pt-BR" dirty="0"/>
              <a:t>3º </a:t>
            </a:r>
            <a:r>
              <a:rPr lang="pt-BR" dirty="0" err="1"/>
              <a:t>Quadri</a:t>
            </a:r>
            <a:r>
              <a:rPr lang="pt-BR" dirty="0"/>
              <a:t>: 8.324</a:t>
            </a:r>
          </a:p>
          <a:p>
            <a:endParaRPr lang="pt-BR" dirty="0"/>
          </a:p>
          <a:p>
            <a:r>
              <a:rPr lang="pt-BR" dirty="0"/>
              <a:t>TOTAL: 25.623</a:t>
            </a:r>
          </a:p>
        </p:txBody>
      </p:sp>
    </p:spTree>
    <p:extLst>
      <p:ext uri="{BB962C8B-B14F-4D97-AF65-F5344CB8AC3E}">
        <p14:creationId xmlns:p14="http://schemas.microsoft.com/office/powerpoint/2010/main" val="10533444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7126"/>
            <a:ext cx="11167447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B6BE12C-A062-43CC-A5F3-1BCB34E94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pt-BR" sz="4000" b="1" dirty="0"/>
              <a:t>Atendimentos da farmácia – 2022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AE07DF54-5A29-4330-B81B-09BC623F11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9051622"/>
              </p:ext>
            </p:extLst>
          </p:nvPr>
        </p:nvGraphicFramePr>
        <p:xfrm>
          <a:off x="3693814" y="3059462"/>
          <a:ext cx="4038682" cy="2187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917">
                  <a:extLst>
                    <a:ext uri="{9D8B030D-6E8A-4147-A177-3AD203B41FA5}">
                      <a16:colId xmlns:a16="http://schemas.microsoft.com/office/drawing/2014/main" val="1079340423"/>
                    </a:ext>
                  </a:extLst>
                </a:gridCol>
                <a:gridCol w="1253765">
                  <a:extLst>
                    <a:ext uri="{9D8B030D-6E8A-4147-A177-3AD203B41FA5}">
                      <a16:colId xmlns:a16="http://schemas.microsoft.com/office/drawing/2014/main" val="3874830000"/>
                    </a:ext>
                  </a:extLst>
                </a:gridCol>
              </a:tblGrid>
              <a:tr h="283681">
                <a:tc>
                  <a:txBody>
                    <a:bodyPr/>
                    <a:lstStyle/>
                    <a:p>
                      <a:r>
                        <a:rPr lang="pt-BR" sz="1400" dirty="0"/>
                        <a:t>Medicamentos com mais saída</a:t>
                      </a:r>
                    </a:p>
                  </a:txBody>
                  <a:tcPr marL="151284" marR="151284" marT="75642" marB="75642"/>
                </a:tc>
                <a:tc>
                  <a:txBody>
                    <a:bodyPr/>
                    <a:lstStyle/>
                    <a:p>
                      <a:r>
                        <a:rPr lang="pt-BR" sz="1400"/>
                        <a:t>Quantidade</a:t>
                      </a:r>
                    </a:p>
                  </a:txBody>
                  <a:tcPr marL="151284" marR="151284" marT="75642" marB="75642"/>
                </a:tc>
                <a:extLst>
                  <a:ext uri="{0D108BD9-81ED-4DB2-BD59-A6C34878D82A}">
                    <a16:rowId xmlns:a16="http://schemas.microsoft.com/office/drawing/2014/main" val="1287077200"/>
                  </a:ext>
                </a:extLst>
              </a:tr>
              <a:tr h="283681">
                <a:tc>
                  <a:txBody>
                    <a:bodyPr/>
                    <a:lstStyle/>
                    <a:p>
                      <a:r>
                        <a:rPr lang="pt-BR" sz="1400" b="0" dirty="0"/>
                        <a:t>Losartana Potássica 50 mg</a:t>
                      </a:r>
                    </a:p>
                  </a:txBody>
                  <a:tcPr marL="151284" marR="151284" marT="75642" marB="756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247.590</a:t>
                      </a:r>
                    </a:p>
                  </a:txBody>
                  <a:tcPr marL="151284" marR="151284" marT="75642" marB="75642"/>
                </a:tc>
                <a:extLst>
                  <a:ext uri="{0D108BD9-81ED-4DB2-BD59-A6C34878D82A}">
                    <a16:rowId xmlns:a16="http://schemas.microsoft.com/office/drawing/2014/main" val="3743835119"/>
                  </a:ext>
                </a:extLst>
              </a:tr>
              <a:tr h="283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Hidroclorotiazida 25 mg</a:t>
                      </a:r>
                      <a:endParaRPr lang="pt-BR" sz="1400" b="0" dirty="0"/>
                    </a:p>
                  </a:txBody>
                  <a:tcPr marL="151284" marR="151284" marT="75642" marB="7564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/>
                        <a:t>171.780</a:t>
                      </a:r>
                    </a:p>
                  </a:txBody>
                  <a:tcPr marL="151284" marR="151284" marT="75642" marB="75642"/>
                </a:tc>
                <a:extLst>
                  <a:ext uri="{0D108BD9-81ED-4DB2-BD59-A6C34878D82A}">
                    <a16:rowId xmlns:a16="http://schemas.microsoft.com/office/drawing/2014/main" val="2578118732"/>
                  </a:ext>
                </a:extLst>
              </a:tr>
              <a:tr h="283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Omeprazol</a:t>
                      </a:r>
                      <a:r>
                        <a:rPr lang="pt-BR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 mg</a:t>
                      </a:r>
                      <a:endParaRPr lang="pt-BR" sz="1400" b="0" dirty="0"/>
                    </a:p>
                  </a:txBody>
                  <a:tcPr marL="151284" marR="151284" marT="75642" marB="756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139.870</a:t>
                      </a:r>
                    </a:p>
                  </a:txBody>
                  <a:tcPr marL="151284" marR="151284" marT="75642" marB="75642"/>
                </a:tc>
                <a:extLst>
                  <a:ext uri="{0D108BD9-81ED-4DB2-BD59-A6C34878D82A}">
                    <a16:rowId xmlns:a16="http://schemas.microsoft.com/office/drawing/2014/main" val="2182738125"/>
                  </a:ext>
                </a:extLst>
              </a:tr>
              <a:tr h="283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Sinvastatina 20 mg</a:t>
                      </a:r>
                      <a:endParaRPr lang="pt-BR" sz="1400" b="0" dirty="0"/>
                    </a:p>
                  </a:txBody>
                  <a:tcPr marL="151284" marR="151284" marT="75642" marB="756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136.300</a:t>
                      </a:r>
                    </a:p>
                  </a:txBody>
                  <a:tcPr marL="151284" marR="151284" marT="75642" marB="75642"/>
                </a:tc>
                <a:extLst>
                  <a:ext uri="{0D108BD9-81ED-4DB2-BD59-A6C34878D82A}">
                    <a16:rowId xmlns:a16="http://schemas.microsoft.com/office/drawing/2014/main" val="2756298928"/>
                  </a:ext>
                </a:extLst>
              </a:tr>
              <a:tr h="283681">
                <a:tc>
                  <a:txBody>
                    <a:bodyPr/>
                    <a:lstStyle/>
                    <a:p>
                      <a:r>
                        <a:rPr lang="pt-BR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Enalapril</a:t>
                      </a:r>
                      <a:r>
                        <a:rPr lang="pt-BR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 mg</a:t>
                      </a:r>
                      <a:endParaRPr lang="pt-BR" sz="1400" b="0" dirty="0"/>
                    </a:p>
                  </a:txBody>
                  <a:tcPr marL="151284" marR="151284" marT="75642" marB="756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89.580</a:t>
                      </a:r>
                    </a:p>
                  </a:txBody>
                  <a:tcPr marL="151284" marR="151284" marT="75642" marB="75642"/>
                </a:tc>
                <a:extLst>
                  <a:ext uri="{0D108BD9-81ED-4DB2-BD59-A6C34878D82A}">
                    <a16:rowId xmlns:a16="http://schemas.microsoft.com/office/drawing/2014/main" val="3082101049"/>
                  </a:ext>
                </a:extLst>
              </a:tr>
            </a:tbl>
          </a:graphicData>
        </a:graphic>
      </p:graphicFrame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998332E8-BD4B-456F-8DCE-0F07A8C8F30F}"/>
              </a:ext>
            </a:extLst>
          </p:cNvPr>
          <p:cNvSpPr/>
          <p:nvPr/>
        </p:nvSpPr>
        <p:spPr>
          <a:xfrm>
            <a:off x="1115568" y="3191805"/>
            <a:ext cx="1970202" cy="164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Medicamentos dispensados:  2.722.206 unidades</a:t>
            </a:r>
          </a:p>
        </p:txBody>
      </p:sp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id="{57F1ADED-D5D2-430E-95F3-4FF3F7633693}"/>
              </a:ext>
            </a:extLst>
          </p:cNvPr>
          <p:cNvSpPr/>
          <p:nvPr/>
        </p:nvSpPr>
        <p:spPr>
          <a:xfrm>
            <a:off x="8325329" y="3191805"/>
            <a:ext cx="1970202" cy="164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Cidadão diferente atendido: 4.255</a:t>
            </a:r>
          </a:p>
        </p:txBody>
      </p:sp>
    </p:spTree>
    <p:extLst>
      <p:ext uri="{BB962C8B-B14F-4D97-AF65-F5344CB8AC3E}">
        <p14:creationId xmlns:p14="http://schemas.microsoft.com/office/powerpoint/2010/main" val="1572904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7126"/>
            <a:ext cx="11167447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D692AC8-2FA6-4684-B663-56CB04814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107" y="548640"/>
            <a:ext cx="10331589" cy="1179576"/>
          </a:xfrm>
        </p:spPr>
        <p:txBody>
          <a:bodyPr>
            <a:normAutofit fontScale="90000"/>
          </a:bodyPr>
          <a:lstStyle/>
          <a:p>
            <a:r>
              <a:rPr lang="pt-BR" sz="4000" dirty="0"/>
              <a:t>Dados da Produção Atenção Ambulatorial Especializada e Hospitalar – Janeiro a dezembro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70CFC030-FD9C-401F-92F2-239034FDC5DE}"/>
              </a:ext>
            </a:extLst>
          </p:cNvPr>
          <p:cNvCxnSpPr>
            <a:cxnSpLocks/>
          </p:cNvCxnSpPr>
          <p:nvPr/>
        </p:nvCxnSpPr>
        <p:spPr>
          <a:xfrm flipV="1">
            <a:off x="4780230" y="3195873"/>
            <a:ext cx="941560" cy="847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B29CC704-566D-461D-9DC1-DE450DCC9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439083"/>
              </p:ext>
            </p:extLst>
          </p:nvPr>
        </p:nvGraphicFramePr>
        <p:xfrm>
          <a:off x="463730" y="2763506"/>
          <a:ext cx="4196917" cy="1493520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3466309">
                  <a:extLst>
                    <a:ext uri="{9D8B030D-6E8A-4147-A177-3AD203B41FA5}">
                      <a16:colId xmlns:a16="http://schemas.microsoft.com/office/drawing/2014/main" val="1563729180"/>
                    </a:ext>
                  </a:extLst>
                </a:gridCol>
                <a:gridCol w="730608">
                  <a:extLst>
                    <a:ext uri="{9D8B030D-6E8A-4147-A177-3AD203B41FA5}">
                      <a16:colId xmlns:a16="http://schemas.microsoft.com/office/drawing/2014/main" val="196491093"/>
                    </a:ext>
                  </a:extLst>
                </a:gridCol>
              </a:tblGrid>
              <a:tr h="17213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Grupo procedimento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Qtd</a:t>
                      </a:r>
                      <a:r>
                        <a:rPr lang="pt-BR" sz="14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69815759"/>
                  </a:ext>
                </a:extLst>
              </a:tr>
              <a:tr h="213165">
                <a:tc>
                  <a:txBody>
                    <a:bodyPr/>
                    <a:lstStyle/>
                    <a:p>
                      <a:pPr algn="l"/>
                      <a:r>
                        <a:rPr lang="pt-BR" sz="1400" b="0" dirty="0">
                          <a:effectLst/>
                        </a:rPr>
                        <a:t>Ações de promoção e prevenção em saúde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0" dirty="0">
                          <a:effectLst/>
                        </a:rPr>
                        <a:t>358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9081534"/>
                  </a:ext>
                </a:extLst>
              </a:tr>
              <a:tr h="213165">
                <a:tc>
                  <a:txBody>
                    <a:bodyPr/>
                    <a:lstStyle/>
                    <a:p>
                      <a:pPr algn="l"/>
                      <a:r>
                        <a:rPr lang="pt-BR" sz="1400" b="0" dirty="0">
                          <a:effectLst/>
                          <a:latin typeface="+mn-lt"/>
                        </a:rPr>
                        <a:t>Procedimentos com finalidade diagnóstica</a:t>
                      </a:r>
                      <a:endParaRPr lang="pt-BR" sz="14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39.590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21337485"/>
                  </a:ext>
                </a:extLst>
              </a:tr>
              <a:tr h="213165">
                <a:tc>
                  <a:txBody>
                    <a:bodyPr/>
                    <a:lstStyle/>
                    <a:p>
                      <a:pPr algn="l"/>
                      <a:r>
                        <a:rPr lang="pt-BR" sz="1400" b="0" dirty="0">
                          <a:effectLst/>
                          <a:latin typeface="+mn-lt"/>
                        </a:rPr>
                        <a:t>Procedimentos clínicos</a:t>
                      </a:r>
                      <a:endParaRPr lang="pt-BR" sz="14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7.016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5099931"/>
                  </a:ext>
                </a:extLst>
              </a:tr>
              <a:tr h="213165">
                <a:tc>
                  <a:txBody>
                    <a:bodyPr/>
                    <a:lstStyle/>
                    <a:p>
                      <a:pPr algn="l"/>
                      <a:r>
                        <a:rPr lang="pt-BR" sz="1400" b="0" dirty="0">
                          <a:effectLst/>
                          <a:latin typeface="+mn-lt"/>
                        </a:rPr>
                        <a:t>Órteses, próteses e materiais especiais</a:t>
                      </a:r>
                      <a:endParaRPr lang="pt-BR" sz="14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152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0270672"/>
                  </a:ext>
                </a:extLst>
              </a:tr>
              <a:tr h="213165">
                <a:tc>
                  <a:txBody>
                    <a:bodyPr/>
                    <a:lstStyle/>
                    <a:p>
                      <a:pPr algn="l"/>
                      <a:r>
                        <a:rPr lang="pt-BR" sz="1400" b="0" dirty="0">
                          <a:effectLst/>
                          <a:latin typeface="+mn-lt"/>
                        </a:rPr>
                        <a:t>Ações complementares da atenção à saúde</a:t>
                      </a:r>
                      <a:endParaRPr lang="pt-BR" sz="14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18.253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28846802"/>
                  </a:ext>
                </a:extLst>
              </a:tr>
              <a:tr h="213165">
                <a:tc>
                  <a:txBody>
                    <a:bodyPr/>
                    <a:lstStyle/>
                    <a:p>
                      <a:pPr algn="l"/>
                      <a:r>
                        <a:rPr lang="pt-BR" sz="1400" b="0" dirty="0">
                          <a:effectLst/>
                          <a:latin typeface="+mn-lt"/>
                        </a:rPr>
                        <a:t>TOTAL</a:t>
                      </a:r>
                      <a:endParaRPr lang="pt-BR" sz="14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65.369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205957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239085A7-D5EE-493B-A1C6-158471891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003620"/>
              </p:ext>
            </p:extLst>
          </p:nvPr>
        </p:nvGraphicFramePr>
        <p:xfrm>
          <a:off x="5753456" y="3067558"/>
          <a:ext cx="5969152" cy="3249351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5458028">
                  <a:extLst>
                    <a:ext uri="{9D8B030D-6E8A-4147-A177-3AD203B41FA5}">
                      <a16:colId xmlns:a16="http://schemas.microsoft.com/office/drawing/2014/main" val="3987294753"/>
                    </a:ext>
                  </a:extLst>
                </a:gridCol>
                <a:gridCol w="511124">
                  <a:extLst>
                    <a:ext uri="{9D8B030D-6E8A-4147-A177-3AD203B41FA5}">
                      <a16:colId xmlns:a16="http://schemas.microsoft.com/office/drawing/2014/main" val="2744675243"/>
                    </a:ext>
                  </a:extLst>
                </a:gridCol>
              </a:tblGrid>
              <a:tr h="208448">
                <a:tc>
                  <a:txBody>
                    <a:bodyPr/>
                    <a:lstStyle/>
                    <a:p>
                      <a:pPr marL="0" algn="l" fontAlgn="ctr"/>
                      <a:r>
                        <a:rPr lang="pt-BR" sz="13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Procedimento</a:t>
                      </a:r>
                      <a:endParaRPr lang="pt-BR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fontAlgn="ctr"/>
                      <a:r>
                        <a:rPr lang="pt-BR" sz="130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Qnt</a:t>
                      </a:r>
                      <a:r>
                        <a:rPr lang="pt-BR" sz="13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pt-BR" sz="13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51273127"/>
                  </a:ext>
                </a:extLst>
              </a:tr>
              <a:tr h="24218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Unidade de remuneração para deslocamento de paciente por transporte terrestre (cada 50 km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9327791"/>
                  </a:ext>
                </a:extLst>
              </a:tr>
              <a:tr h="36278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Atendimento / acompanhamento de paciente em reabilitação do desenvolvimento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neuropsicomotor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9294797"/>
                  </a:ext>
                </a:extLst>
              </a:tr>
              <a:tr h="19777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Coleta de material para exame laboratorial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8869969"/>
                  </a:ext>
                </a:extLst>
              </a:tr>
              <a:tr h="18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Hemograma completo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8882763"/>
                  </a:ext>
                </a:extLst>
              </a:tr>
              <a:tr h="36278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Unidade de remuneração para deslocamento de acompanhante por transporte terrestre (cada 50 km de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8038776"/>
                  </a:ext>
                </a:extLst>
              </a:tr>
              <a:tr h="18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Dosagem de glicose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3132728"/>
                  </a:ext>
                </a:extLst>
              </a:tr>
              <a:tr h="18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Dosagem de creatinina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8365632"/>
                  </a:ext>
                </a:extLst>
              </a:tr>
              <a:tr h="18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Analise de caracteres físicos, elementos e sedimento da urina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7318019"/>
                  </a:ext>
                </a:extLst>
              </a:tr>
              <a:tr h="18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Dosagem de colesterol 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1214386"/>
                  </a:ext>
                </a:extLst>
              </a:tr>
              <a:tr h="18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Dosagem de triglicerídeos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7311375"/>
                  </a:ext>
                </a:extLst>
              </a:tr>
              <a:tr h="18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Dosagem de colesterol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hdl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8289170"/>
                  </a:ext>
                </a:extLst>
              </a:tr>
              <a:tr h="19777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Dosagem de transaminase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glutamico-piruvica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tgp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1753170"/>
                  </a:ext>
                </a:extLst>
              </a:tr>
              <a:tr h="18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Dosagem de transaminase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glutamico-oxalacetica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tgo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5289873"/>
                  </a:ext>
                </a:extLst>
              </a:tr>
              <a:tr h="186401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Dosagem de colesterol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ldl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7975711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38E1DDE1-79F1-9AF9-E2C6-0DB5D22B2839}"/>
              </a:ext>
            </a:extLst>
          </p:cNvPr>
          <p:cNvSpPr txBox="1"/>
          <p:nvPr/>
        </p:nvSpPr>
        <p:spPr>
          <a:xfrm>
            <a:off x="626850" y="6390581"/>
            <a:ext cx="143500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300" dirty="0"/>
              <a:t>Acesso em 09/02.</a:t>
            </a:r>
          </a:p>
        </p:txBody>
      </p:sp>
    </p:spTree>
    <p:extLst>
      <p:ext uri="{BB962C8B-B14F-4D97-AF65-F5344CB8AC3E}">
        <p14:creationId xmlns:p14="http://schemas.microsoft.com/office/powerpoint/2010/main" val="3621619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E49EDBB-D9F3-4726-917D-6727B241C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pt-BR" sz="5200" b="1"/>
              <a:t>Transporte de pacientes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CF50339F-B908-406C-B048-C77A8FBC6A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0351627"/>
              </p:ext>
            </p:extLst>
          </p:nvPr>
        </p:nvGraphicFramePr>
        <p:xfrm>
          <a:off x="2658833" y="1690688"/>
          <a:ext cx="687128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582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7CC4AF-34BE-4A82-87FF-03F38B139C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F9B14E-C9BC-48A1-B913-B05036F522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3E7BE2-8332-491F-9F36-85318C80FC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3FA687-8048-4C79-B7F4-0FC0D8298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0182633-2A80-448E-B986-92184C1CD3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1A43C2F-AFE5-47DE-863A-C6FB2C91B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943E589-06BB-43F4-99CA-0F2B49228B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F355BF-0732-4FE7-BC7E-B403D2BC3B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Freeform: Shape 18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Freeform: Shape 20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991261-1117-4E0C-A3A4-4A2074948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t-BR" sz="4000" b="1" dirty="0"/>
              <a:t>Destinos com mais viagens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7" name="Gráfico 3">
            <a:extLst>
              <a:ext uri="{FF2B5EF4-FFF2-40B4-BE49-F238E27FC236}">
                <a16:creationId xmlns:a16="http://schemas.microsoft.com/office/drawing/2014/main" id="{2AEFE794-31B3-4581-96BF-342D180273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053754"/>
              </p:ext>
            </p:extLst>
          </p:nvPr>
        </p:nvGraphicFramePr>
        <p:xfrm>
          <a:off x="4846319" y="676656"/>
          <a:ext cx="6821425" cy="5677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657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category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EF8085-A082-4387-8881-0B2DEE30C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Orçamento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7B55DA-974A-4ED4-AC4E-A02539692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4" name="Espaço Reservado para Conteúd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3483061"/>
              </p:ext>
            </p:extLst>
          </p:nvPr>
        </p:nvGraphicFramePr>
        <p:xfrm>
          <a:off x="2736909" y="1825625"/>
          <a:ext cx="6718182" cy="4168489"/>
        </p:xfrm>
        <a:graphic>
          <a:graphicData uri="http://schemas.openxmlformats.org/drawingml/2006/table">
            <a:tbl>
              <a:tblPr/>
              <a:tblGrid>
                <a:gridCol w="4725717">
                  <a:extLst>
                    <a:ext uri="{9D8B030D-6E8A-4147-A177-3AD203B41FA5}">
                      <a16:colId xmlns:a16="http://schemas.microsoft.com/office/drawing/2014/main" val="1365560874"/>
                    </a:ext>
                  </a:extLst>
                </a:gridCol>
                <a:gridCol w="1992465">
                  <a:extLst>
                    <a:ext uri="{9D8B030D-6E8A-4147-A177-3AD203B41FA5}">
                      <a16:colId xmlns:a16="http://schemas.microsoft.com/office/drawing/2014/main" val="3883086124"/>
                    </a:ext>
                  </a:extLst>
                </a:gridCol>
              </a:tblGrid>
              <a:tr h="24166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RECEITAS FMS</a:t>
                      </a:r>
                      <a:endParaRPr lang="pt-BR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4226" marR="4226" marT="42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251727"/>
                  </a:ext>
                </a:extLst>
              </a:tr>
              <a:tr h="24166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Receitas</a:t>
                      </a:r>
                      <a:r>
                        <a:rPr lang="pt-B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impostos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6" marR="4226" marT="42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dirty="0"/>
                        <a:t>2.101.702,38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6" marR="4226" marT="422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351156"/>
                  </a:ext>
                </a:extLst>
              </a:tr>
              <a:tr h="24166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Receita de transferências constitucionais e legais</a:t>
                      </a:r>
                    </a:p>
                  </a:txBody>
                  <a:tcPr marL="4226" marR="4226" marT="42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dirty="0"/>
                        <a:t>27.223.759,64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6" marR="4226" marT="422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902516"/>
                  </a:ext>
                </a:extLst>
              </a:tr>
              <a:tr h="24166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DE RECEITAS</a:t>
                      </a:r>
                    </a:p>
                  </a:txBody>
                  <a:tcPr marL="4226" marR="4226" marT="42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dirty="0"/>
                        <a:t>29.325.462,02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6" marR="4226" marT="422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383415"/>
                  </a:ext>
                </a:extLst>
              </a:tr>
              <a:tr h="24166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226" marR="4226" marT="422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226" marR="4226" marT="422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101857"/>
                  </a:ext>
                </a:extLst>
              </a:tr>
              <a:tr h="24166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DESPESAS LIQUIDADAS FMS</a:t>
                      </a:r>
                    </a:p>
                  </a:txBody>
                  <a:tcPr marL="4226" marR="4226" marT="42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174440"/>
                  </a:ext>
                </a:extLst>
              </a:tr>
              <a:tr h="24166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Atenção Básica</a:t>
                      </a:r>
                    </a:p>
                  </a:txBody>
                  <a:tcPr marL="4226" marR="4226" marT="42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dirty="0"/>
                        <a:t>4.135.994,99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6" marR="4226" marT="422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278605"/>
                  </a:ext>
                </a:extLst>
              </a:tr>
              <a:tr h="24166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Assistência hospitalar e ambulatorial</a:t>
                      </a:r>
                    </a:p>
                  </a:txBody>
                  <a:tcPr marL="4226" marR="4226" marT="42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dirty="0"/>
                        <a:t>1.322.374,16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6" marR="4226" marT="422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021446"/>
                  </a:ext>
                </a:extLst>
              </a:tr>
              <a:tr h="24166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Vigilância sanitária</a:t>
                      </a:r>
                    </a:p>
                  </a:txBody>
                  <a:tcPr marL="4226" marR="4226" marT="42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dirty="0"/>
                        <a:t>61.605,03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6" marR="4226" marT="422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391558"/>
                  </a:ext>
                </a:extLst>
              </a:tr>
              <a:tr h="24166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Vigilância epidemiológica </a:t>
                      </a:r>
                    </a:p>
                  </a:txBody>
                  <a:tcPr marL="4226" marR="4226" marT="42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dirty="0"/>
                        <a:t>44.737,25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6" marR="4226" marT="422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172754"/>
                  </a:ext>
                </a:extLst>
              </a:tr>
              <a:tr h="24166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DE DESPESAS</a:t>
                      </a:r>
                    </a:p>
                  </a:txBody>
                  <a:tcPr marL="4226" marR="4226" marT="42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dirty="0"/>
                        <a:t>5.564.711,43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6" marR="4226" marT="422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809077"/>
                  </a:ext>
                </a:extLst>
              </a:tr>
              <a:tr h="241662"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6" marR="4226" marT="422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968742"/>
                  </a:ext>
                </a:extLst>
              </a:tr>
              <a:tr h="24166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CÁLCULO APLICAÇÃO EM SAÚDE</a:t>
                      </a:r>
                    </a:p>
                  </a:txBody>
                  <a:tcPr marL="4226" marR="4226" marT="42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555785"/>
                  </a:ext>
                </a:extLst>
              </a:tr>
              <a:tr h="30189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Valor Mínimo a ser Aplicado (15%)</a:t>
                      </a:r>
                    </a:p>
                  </a:txBody>
                  <a:tcPr marL="4226" marR="4226" marT="42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dirty="0"/>
                        <a:t>4.398.819,30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6" marR="4226" marT="42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369773"/>
                  </a:ext>
                </a:extLst>
              </a:tr>
              <a:tr h="24166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VALOR GASTO EM SAÚDE (despesas liquidadas)</a:t>
                      </a:r>
                    </a:p>
                  </a:txBody>
                  <a:tcPr marL="4226" marR="4226" marT="42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F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dirty="0"/>
                        <a:t>5.564.711,43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6" marR="4226" marT="42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F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832368"/>
                  </a:ext>
                </a:extLst>
              </a:tr>
              <a:tr h="24166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% de Gastos com Saúde</a:t>
                      </a:r>
                    </a:p>
                  </a:txBody>
                  <a:tcPr marL="4226" marR="4226" marT="42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FC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18,97%</a:t>
                      </a:r>
                    </a:p>
                  </a:txBody>
                  <a:tcPr marL="4226" marR="4226" marT="422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F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909027"/>
                  </a:ext>
                </a:extLst>
              </a:tr>
              <a:tr h="24166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Valor</a:t>
                      </a:r>
                      <a:r>
                        <a:rPr lang="pt-B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gasto além do mínimo exigido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6" marR="4226" marT="42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dirty="0"/>
                        <a:t>1.165.892,13	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26" marR="4226" marT="422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701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1750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Orçamento- despesas liquidadas</a:t>
            </a: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69894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tângulo 6"/>
          <p:cNvSpPr/>
          <p:nvPr/>
        </p:nvSpPr>
        <p:spPr>
          <a:xfrm>
            <a:off x="6096000" y="3484480"/>
            <a:ext cx="963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trebuchet ms" panose="020B0603020202020204" pitchFamily="34" charset="0"/>
              </a:rPr>
              <a:t>19,79 %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008582" y="3927871"/>
            <a:ext cx="9882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trebuchet ms" panose="020B0603020202020204" pitchFamily="34" charset="0"/>
              </a:rPr>
              <a:t>17,19 %</a:t>
            </a:r>
            <a:br>
              <a:rPr lang="pt-BR" dirty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243037" y="3115148"/>
            <a:ext cx="963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trebuchet ms" panose="020B0603020202020204" pitchFamily="34" charset="0"/>
              </a:rPr>
              <a:t>18,97 %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418618" y="6419272"/>
            <a:ext cx="2727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SIOPS</a:t>
            </a:r>
          </a:p>
        </p:txBody>
      </p:sp>
    </p:spTree>
    <p:extLst>
      <p:ext uri="{BB962C8B-B14F-4D97-AF65-F5344CB8AC3E}">
        <p14:creationId xmlns:p14="http://schemas.microsoft.com/office/powerpoint/2010/main" val="3306547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17517EF-BD4D-4055-BDB4-A322C5356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304802"/>
            <a:ext cx="11097349" cy="1573149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DC56878-FCDA-4D19-B5B7-650662A56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0" y="405575"/>
            <a:ext cx="6430414" cy="1371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População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76442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126032" y="1067264"/>
            <a:ext cx="1021458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Espaço Reservado para Conteúdo 2">
            <a:extLst>
              <a:ext uri="{FF2B5EF4-FFF2-40B4-BE49-F238E27FC236}">
                <a16:creationId xmlns:a16="http://schemas.microsoft.com/office/drawing/2014/main" id="{23FF0D28-777B-4138-A4D8-4AC85D028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00" y="2444087"/>
            <a:ext cx="4883745" cy="2001164"/>
          </a:xfrm>
        </p:spPr>
        <p:txBody>
          <a:bodyPr anchor="t"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BR" sz="2000" dirty="0"/>
              <a:t>No sistema ESUS-AB em 31/12 a Secretaria Municipal de Saúde possuía 5.247 cadastros individuais vinculados as </a:t>
            </a:r>
            <a:r>
              <a:rPr lang="pt-BR" sz="2000" dirty="0" err="1"/>
              <a:t>microáreas</a:t>
            </a:r>
            <a:r>
              <a:rPr lang="pt-BR" sz="2000" dirty="0"/>
              <a:t>, 16,41% a mais da estimativa populacional.</a:t>
            </a:r>
          </a:p>
          <a:p>
            <a:pPr algn="just"/>
            <a:endParaRPr lang="pt-BR" sz="2200" dirty="0"/>
          </a:p>
        </p:txBody>
      </p:sp>
      <p:sp>
        <p:nvSpPr>
          <p:cNvPr id="5" name="Chave Direita 4">
            <a:extLst>
              <a:ext uri="{FF2B5EF4-FFF2-40B4-BE49-F238E27FC236}">
                <a16:creationId xmlns:a16="http://schemas.microsoft.com/office/drawing/2014/main" id="{F776DE1A-D07F-4B1F-9C16-EBA896D3FCEC}"/>
              </a:ext>
            </a:extLst>
          </p:cNvPr>
          <p:cNvSpPr/>
          <p:nvPr/>
        </p:nvSpPr>
        <p:spPr>
          <a:xfrm>
            <a:off x="10048875" y="4733461"/>
            <a:ext cx="381000" cy="1371600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38F2F9D-973A-4C79-9066-48DAFBD800CA}"/>
              </a:ext>
            </a:extLst>
          </p:cNvPr>
          <p:cNvSpPr txBox="1"/>
          <p:nvPr/>
        </p:nvSpPr>
        <p:spPr>
          <a:xfrm>
            <a:off x="10447714" y="5227232"/>
            <a:ext cx="1123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21,38%</a:t>
            </a:r>
          </a:p>
        </p:txBody>
      </p:sp>
      <p:sp>
        <p:nvSpPr>
          <p:cNvPr id="13" name="Chave Direita 12">
            <a:extLst>
              <a:ext uri="{FF2B5EF4-FFF2-40B4-BE49-F238E27FC236}">
                <a16:creationId xmlns:a16="http://schemas.microsoft.com/office/drawing/2014/main" id="{46B8C213-9F9A-4F9A-9F73-3C412D91A4B7}"/>
              </a:ext>
            </a:extLst>
          </p:cNvPr>
          <p:cNvSpPr/>
          <p:nvPr/>
        </p:nvSpPr>
        <p:spPr>
          <a:xfrm>
            <a:off x="10082299" y="2914650"/>
            <a:ext cx="347576" cy="1772248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EF28BF0-1EE2-4896-84B0-0E91208B6306}"/>
              </a:ext>
            </a:extLst>
          </p:cNvPr>
          <p:cNvSpPr txBox="1"/>
          <p:nvPr/>
        </p:nvSpPr>
        <p:spPr>
          <a:xfrm>
            <a:off x="10429875" y="3611190"/>
            <a:ext cx="1123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54,85%</a:t>
            </a:r>
          </a:p>
        </p:txBody>
      </p:sp>
      <p:sp>
        <p:nvSpPr>
          <p:cNvPr id="17" name="Chave Direita 16">
            <a:extLst>
              <a:ext uri="{FF2B5EF4-FFF2-40B4-BE49-F238E27FC236}">
                <a16:creationId xmlns:a16="http://schemas.microsoft.com/office/drawing/2014/main" id="{B5DB8C0B-227A-4BD4-9F72-706FDEB25BAA}"/>
              </a:ext>
            </a:extLst>
          </p:cNvPr>
          <p:cNvSpPr/>
          <p:nvPr/>
        </p:nvSpPr>
        <p:spPr>
          <a:xfrm>
            <a:off x="10100138" y="1076408"/>
            <a:ext cx="347576" cy="1772248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D3380AE4-6772-4D35-AB32-B65945329F6C}"/>
              </a:ext>
            </a:extLst>
          </p:cNvPr>
          <p:cNvSpPr txBox="1"/>
          <p:nvPr/>
        </p:nvSpPr>
        <p:spPr>
          <a:xfrm>
            <a:off x="10462002" y="1731922"/>
            <a:ext cx="1123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23,76%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639" y="627654"/>
            <a:ext cx="3502397" cy="570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568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E6DC84-D4FF-7165-E7A2-DBA9A14A6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População</a:t>
            </a:r>
            <a:endParaRPr lang="pt-BR" sz="3600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4093349257"/>
              </p:ext>
            </p:extLst>
          </p:nvPr>
        </p:nvGraphicFramePr>
        <p:xfrm>
          <a:off x="2032000" y="1845578"/>
          <a:ext cx="8026400" cy="4292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371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5CA5AC-DB2C-9178-C03D-53E4EB229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População</a:t>
            </a:r>
            <a:endParaRPr lang="pt-BR" sz="3600" dirty="0"/>
          </a:p>
        </p:txBody>
      </p:sp>
      <p:graphicFrame>
        <p:nvGraphicFramePr>
          <p:cNvPr id="23" name="Gráfico 22"/>
          <p:cNvGraphicFramePr/>
          <p:nvPr>
            <p:extLst>
              <p:ext uri="{D42A27DB-BD31-4B8C-83A1-F6EECF244321}">
                <p14:modId xmlns:p14="http://schemas.microsoft.com/office/powerpoint/2010/main" val="1333684590"/>
              </p:ext>
            </p:extLst>
          </p:nvPr>
        </p:nvGraphicFramePr>
        <p:xfrm>
          <a:off x="1491915" y="1690688"/>
          <a:ext cx="9577137" cy="44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3523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2AEEBC8-9D30-42EF-95F2-386C2653F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F18000-D732-00C1-DA2F-C6D119CE2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/>
          </a:bodyPr>
          <a:lstStyle/>
          <a:p>
            <a:r>
              <a:rPr lang="pt-BR" sz="4000" b="1" dirty="0"/>
              <a:t>Nascidos Vivos</a:t>
            </a:r>
          </a:p>
        </p:txBody>
      </p:sp>
      <p:sp>
        <p:nvSpPr>
          <p:cNvPr id="22" name="sketch line">
            <a:extLst>
              <a:ext uri="{FF2B5EF4-FFF2-40B4-BE49-F238E27FC236}">
                <a16:creationId xmlns:a16="http://schemas.microsoft.com/office/drawing/2014/main" id="{2E92FA66-67D7-4CB4-94D3-E643A9AD4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2FEEE5-93F0-E1B4-928E-326D173E3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502920"/>
            <a:ext cx="6894576" cy="1463040"/>
          </a:xfrm>
        </p:spPr>
        <p:txBody>
          <a:bodyPr anchor="ctr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200" dirty="0"/>
              <a:t>Ocorreu uma redução no número de nascidos vivos no ultimo quadrimestre de 2022.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4DEF8C-78ED-E8F5-3CA0-3865D26C0085}"/>
              </a:ext>
            </a:extLst>
          </p:cNvPr>
          <p:cNvSpPr txBox="1"/>
          <p:nvPr/>
        </p:nvSpPr>
        <p:spPr>
          <a:xfrm>
            <a:off x="7961174" y="6315533"/>
            <a:ext cx="4230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Acesso aos dados em 22/02. Podem sofrer alterações.</a:t>
            </a:r>
          </a:p>
        </p:txBody>
      </p:sp>
      <p:graphicFrame>
        <p:nvGraphicFramePr>
          <p:cNvPr id="9" name="Tabel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45107"/>
              </p:ext>
            </p:extLst>
          </p:nvPr>
        </p:nvGraphicFramePr>
        <p:xfrm>
          <a:off x="2006316" y="2636583"/>
          <a:ext cx="7903463" cy="1584834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238833">
                  <a:extLst>
                    <a:ext uri="{9D8B030D-6E8A-4147-A177-3AD203B41FA5}">
                      <a16:colId xmlns:a16="http://schemas.microsoft.com/office/drawing/2014/main" val="3537756094"/>
                    </a:ext>
                  </a:extLst>
                </a:gridCol>
                <a:gridCol w="537686">
                  <a:extLst>
                    <a:ext uri="{9D8B030D-6E8A-4147-A177-3AD203B41FA5}">
                      <a16:colId xmlns:a16="http://schemas.microsoft.com/office/drawing/2014/main" val="2616922522"/>
                    </a:ext>
                  </a:extLst>
                </a:gridCol>
                <a:gridCol w="537686">
                  <a:extLst>
                    <a:ext uri="{9D8B030D-6E8A-4147-A177-3AD203B41FA5}">
                      <a16:colId xmlns:a16="http://schemas.microsoft.com/office/drawing/2014/main" val="3186032091"/>
                    </a:ext>
                  </a:extLst>
                </a:gridCol>
                <a:gridCol w="587471">
                  <a:extLst>
                    <a:ext uri="{9D8B030D-6E8A-4147-A177-3AD203B41FA5}">
                      <a16:colId xmlns:a16="http://schemas.microsoft.com/office/drawing/2014/main" val="1310902175"/>
                    </a:ext>
                  </a:extLst>
                </a:gridCol>
                <a:gridCol w="497856">
                  <a:extLst>
                    <a:ext uri="{9D8B030D-6E8A-4147-A177-3AD203B41FA5}">
                      <a16:colId xmlns:a16="http://schemas.microsoft.com/office/drawing/2014/main" val="1643176345"/>
                    </a:ext>
                  </a:extLst>
                </a:gridCol>
                <a:gridCol w="497856">
                  <a:extLst>
                    <a:ext uri="{9D8B030D-6E8A-4147-A177-3AD203B41FA5}">
                      <a16:colId xmlns:a16="http://schemas.microsoft.com/office/drawing/2014/main" val="3238054609"/>
                    </a:ext>
                  </a:extLst>
                </a:gridCol>
                <a:gridCol w="497856">
                  <a:extLst>
                    <a:ext uri="{9D8B030D-6E8A-4147-A177-3AD203B41FA5}">
                      <a16:colId xmlns:a16="http://schemas.microsoft.com/office/drawing/2014/main" val="2019503373"/>
                    </a:ext>
                  </a:extLst>
                </a:gridCol>
                <a:gridCol w="497856">
                  <a:extLst>
                    <a:ext uri="{9D8B030D-6E8A-4147-A177-3AD203B41FA5}">
                      <a16:colId xmlns:a16="http://schemas.microsoft.com/office/drawing/2014/main" val="650885410"/>
                    </a:ext>
                  </a:extLst>
                </a:gridCol>
                <a:gridCol w="497856">
                  <a:extLst>
                    <a:ext uri="{9D8B030D-6E8A-4147-A177-3AD203B41FA5}">
                      <a16:colId xmlns:a16="http://schemas.microsoft.com/office/drawing/2014/main" val="787983618"/>
                    </a:ext>
                  </a:extLst>
                </a:gridCol>
                <a:gridCol w="497856">
                  <a:extLst>
                    <a:ext uri="{9D8B030D-6E8A-4147-A177-3AD203B41FA5}">
                      <a16:colId xmlns:a16="http://schemas.microsoft.com/office/drawing/2014/main" val="4031063390"/>
                    </a:ext>
                  </a:extLst>
                </a:gridCol>
                <a:gridCol w="474627">
                  <a:extLst>
                    <a:ext uri="{9D8B030D-6E8A-4147-A177-3AD203B41FA5}">
                      <a16:colId xmlns:a16="http://schemas.microsoft.com/office/drawing/2014/main" val="2774350667"/>
                    </a:ext>
                  </a:extLst>
                </a:gridCol>
                <a:gridCol w="521084">
                  <a:extLst>
                    <a:ext uri="{9D8B030D-6E8A-4147-A177-3AD203B41FA5}">
                      <a16:colId xmlns:a16="http://schemas.microsoft.com/office/drawing/2014/main" val="3836568142"/>
                    </a:ext>
                  </a:extLst>
                </a:gridCol>
                <a:gridCol w="521084">
                  <a:extLst>
                    <a:ext uri="{9D8B030D-6E8A-4147-A177-3AD203B41FA5}">
                      <a16:colId xmlns:a16="http://schemas.microsoft.com/office/drawing/2014/main" val="1692603567"/>
                    </a:ext>
                  </a:extLst>
                </a:gridCol>
                <a:gridCol w="497856">
                  <a:extLst>
                    <a:ext uri="{9D8B030D-6E8A-4147-A177-3AD203B41FA5}">
                      <a16:colId xmlns:a16="http://schemas.microsoft.com/office/drawing/2014/main" val="1633998617"/>
                    </a:ext>
                  </a:extLst>
                </a:gridCol>
              </a:tblGrid>
              <a:tr h="226412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389904"/>
                  </a:ext>
                </a:extLst>
              </a:tr>
              <a:tr h="22641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Tipo de Parto</a:t>
                      </a:r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Jan.</a:t>
                      </a:r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Fev.</a:t>
                      </a:r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Mar.</a:t>
                      </a:r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Abr.</a:t>
                      </a:r>
                      <a:endParaRPr lang="pt-BR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Mai.</a:t>
                      </a: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Jun.</a:t>
                      </a: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Jul.</a:t>
                      </a: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Ago.</a:t>
                      </a: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Set.</a:t>
                      </a: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Out.</a:t>
                      </a: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Nov.</a:t>
                      </a: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cap="none" spc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Dez.</a:t>
                      </a: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68817"/>
                  </a:ext>
                </a:extLst>
              </a:tr>
              <a:tr h="226412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Vaginal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rgbClr val="FF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107398"/>
                  </a:ext>
                </a:extLst>
              </a:tr>
              <a:tr h="226412">
                <a:tc>
                  <a:txBody>
                    <a:bodyPr/>
                    <a:lstStyle/>
                    <a:p>
                      <a:pPr algn="l"/>
                      <a:r>
                        <a:rPr lang="pt-BR" sz="1400">
                          <a:solidFill>
                            <a:schemeClr val="tx1"/>
                          </a:solidFill>
                          <a:latin typeface="+mn-lt"/>
                        </a:rPr>
                        <a:t>Cesário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rgbClr val="FF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32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143947"/>
                  </a:ext>
                </a:extLst>
              </a:tr>
              <a:tr h="22641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6001" marR="10684" marT="13143" marB="98575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rgbClr val="FF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solidFill>
                            <a:schemeClr val="tx1"/>
                          </a:solidFill>
                          <a:latin typeface="+mn-lt"/>
                        </a:rPr>
                        <a:t>56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275971"/>
                  </a:ext>
                </a:extLst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3186260" y="2613892"/>
            <a:ext cx="2115413" cy="1985818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r>
              <a:rPr lang="pt-BR" dirty="0"/>
              <a:t>19</a:t>
            </a:r>
          </a:p>
        </p:txBody>
      </p:sp>
      <p:sp>
        <p:nvSpPr>
          <p:cNvPr id="10" name="Retângulo 9"/>
          <p:cNvSpPr/>
          <p:nvPr/>
        </p:nvSpPr>
        <p:spPr>
          <a:xfrm>
            <a:off x="5301673" y="2613892"/>
            <a:ext cx="2115413" cy="1985818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r>
              <a:rPr lang="pt-BR" dirty="0"/>
              <a:t>23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7417086" y="2613892"/>
            <a:ext cx="1914037" cy="1985818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r>
              <a:rPr lang="pt-BR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946883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Nascidos vivos/ano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0051077"/>
              </p:ext>
            </p:extLst>
          </p:nvPr>
        </p:nvGraphicFramePr>
        <p:xfrm>
          <a:off x="5366326" y="2105891"/>
          <a:ext cx="6206243" cy="3107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40116" y="2568893"/>
            <a:ext cx="38221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Identifica-se uma redução no número de nascimentos em 2022 quando comparado com o ano anterior.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A média de nascimentos nos últimos 5 anos é de 58,4 nascimentos ano. </a:t>
            </a:r>
          </a:p>
        </p:txBody>
      </p:sp>
    </p:spTree>
    <p:extLst>
      <p:ext uri="{BB962C8B-B14F-4D97-AF65-F5344CB8AC3E}">
        <p14:creationId xmlns:p14="http://schemas.microsoft.com/office/powerpoint/2010/main" val="3534866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D29B0C0-A734-48C3-9C57-18E0D1A44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 dirty="0" err="1">
                <a:latin typeface="+mj-lt"/>
                <a:ea typeface="+mj-ea"/>
                <a:cs typeface="+mj-cs"/>
              </a:rPr>
              <a:t>Morbidade</a:t>
            </a:r>
            <a:r>
              <a:rPr lang="en-US" sz="54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5400" kern="1200" dirty="0" err="1">
                <a:latin typeface="+mj-lt"/>
                <a:ea typeface="+mj-ea"/>
                <a:cs typeface="+mj-cs"/>
              </a:rPr>
              <a:t>Hospitalar</a:t>
            </a:r>
            <a:endParaRPr lang="en-US" sz="54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6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D21CF70-13BC-4655-A538-20F8D3B7A8AC}"/>
              </a:ext>
            </a:extLst>
          </p:cNvPr>
          <p:cNvSpPr txBox="1"/>
          <p:nvPr/>
        </p:nvSpPr>
        <p:spPr>
          <a:xfrm>
            <a:off x="9137416" y="6438960"/>
            <a:ext cx="3054584" cy="3174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t-BR" sz="1000" dirty="0"/>
              <a:t>Dados acessados em 09/02 podem sofrer alterações.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281C2113-58C3-65B8-3C64-FFBF3DA35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356628"/>
              </p:ext>
            </p:extLst>
          </p:nvPr>
        </p:nvGraphicFramePr>
        <p:xfrm>
          <a:off x="5471819" y="639521"/>
          <a:ext cx="5526148" cy="547321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698290">
                  <a:extLst>
                    <a:ext uri="{9D8B030D-6E8A-4147-A177-3AD203B41FA5}">
                      <a16:colId xmlns:a16="http://schemas.microsoft.com/office/drawing/2014/main" val="2345429228"/>
                    </a:ext>
                  </a:extLst>
                </a:gridCol>
                <a:gridCol w="913929">
                  <a:extLst>
                    <a:ext uri="{9D8B030D-6E8A-4147-A177-3AD203B41FA5}">
                      <a16:colId xmlns:a16="http://schemas.microsoft.com/office/drawing/2014/main" val="3013032696"/>
                    </a:ext>
                  </a:extLst>
                </a:gridCol>
                <a:gridCol w="913929">
                  <a:extLst>
                    <a:ext uri="{9D8B030D-6E8A-4147-A177-3AD203B41FA5}">
                      <a16:colId xmlns:a16="http://schemas.microsoft.com/office/drawing/2014/main" val="1407443858"/>
                    </a:ext>
                  </a:extLst>
                </a:gridCol>
              </a:tblGrid>
              <a:tr h="32274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Capítulo CID-10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3" marR="5863" marT="586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pt-BR" sz="14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jan.-dez</a:t>
                      </a:r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.)</a:t>
                      </a:r>
                    </a:p>
                    <a:p>
                      <a:pPr algn="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3" marR="5863" marT="5863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pt-BR" sz="14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jan</a:t>
                      </a:r>
                      <a:r>
                        <a:rPr lang="pt-BR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.-dez</a:t>
                      </a:r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.)</a:t>
                      </a:r>
                    </a:p>
                    <a:p>
                      <a:pPr algn="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63" marR="5863" marT="5863" marB="0" anchor="ctr"/>
                </a:tc>
                <a:extLst>
                  <a:ext uri="{0D108BD9-81ED-4DB2-BD59-A6C34878D82A}">
                    <a16:rowId xmlns:a16="http://schemas.microsoft.com/office/drawing/2014/main" val="1460106453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I. Algumas doenças infecciosas e parasitárias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56</a:t>
                      </a:r>
                    </a:p>
                  </a:txBody>
                  <a:tcPr marL="190500" marR="190500" marT="28575" marB="28575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31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881814210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II. Neoplasias (tumores)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39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effectLst/>
                        </a:rPr>
                        <a:t>51</a:t>
                      </a:r>
                    </a:p>
                  </a:txBody>
                  <a:tcPr marL="190500" marR="190500" marT="28575" marB="2857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985491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III. Doenças sangue órgãos hemat e transt imunitár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1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4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2700547478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IV. Doenças endócrinas nutricionais e metabólicas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15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8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1416995435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V. Transtornos mentais e comportamentais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12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11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4252265392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VI. Doenças do sistema nervoso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7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18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743104262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VII. Doenças do olho e anexos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4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1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976155025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VIII.Doenças do ouvido e da apófise mastóide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1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1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1062743259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IX. Doenças do aparelho circulatório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41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effectLst/>
                        </a:rPr>
                        <a:t>47</a:t>
                      </a:r>
                    </a:p>
                  </a:txBody>
                  <a:tcPr marL="190500" marR="190500" marT="28575" marB="2857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993628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X. Doenças do aparelho respiratório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42</a:t>
                      </a:r>
                    </a:p>
                  </a:txBody>
                  <a:tcPr marL="190500" marR="190500" marT="28575" marB="28575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100</a:t>
                      </a:r>
                    </a:p>
                  </a:txBody>
                  <a:tcPr marL="190500" marR="190500" marT="28575" marB="28575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859812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XI. Doenças do aparelho digestivo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37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68</a:t>
                      </a:r>
                    </a:p>
                  </a:txBody>
                  <a:tcPr marL="190500" marR="190500" marT="28575" marB="28575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821959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XII. Doenças da pele e do tecido subcutâneo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12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19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4238524371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XIII.Doenças sist osteomuscular e tec conjuntivo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14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43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1790540646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XIV. Doenças do aparelho geniturinário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37</a:t>
                      </a:r>
                    </a:p>
                  </a:txBody>
                  <a:tcPr marL="190500" marR="190500" marT="28575" marB="2857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42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3445054840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XV. Gravidez parto e puerpério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41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36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1177980740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XVI. Algumas afec originadas no período perinatal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6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7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100400587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XVII.Malf cong deformid e anomalias cromossômicas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1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1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1443207339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XVIII.Sint sinais e achad anorm ex clín e laborat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8</a:t>
                      </a:r>
                    </a:p>
                  </a:txBody>
                  <a:tcPr marL="190500" marR="190500" marT="28575" marB="2857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6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471759462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XIX. Lesões enven e alg out conseq causas externas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46</a:t>
                      </a:r>
                    </a:p>
                  </a:txBody>
                  <a:tcPr marL="190500" marR="190500" marT="28575" marB="28575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39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4157595552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effectLst/>
                        </a:rPr>
                        <a:t>XXI. Contatos com serviços de saúde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8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effectLst/>
                        </a:rPr>
                        <a:t>18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4055865586"/>
                  </a:ext>
                </a:extLst>
              </a:tr>
              <a:tr h="179083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effectLst/>
                        </a:rPr>
                        <a:t>TOTAL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effectLst/>
                        </a:rPr>
                        <a:t>428</a:t>
                      </a:r>
                    </a:p>
                  </a:txBody>
                  <a:tcPr marL="190500" marR="190500" marT="28575" marB="2857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effectLst/>
                        </a:rPr>
                        <a:t>551</a:t>
                      </a:r>
                    </a:p>
                  </a:txBody>
                  <a:tcPr marL="190500" marR="190500" marT="28575" marB="28575" anchor="ctr"/>
                </a:tc>
                <a:extLst>
                  <a:ext uri="{0D108BD9-81ED-4DB2-BD59-A6C34878D82A}">
                    <a16:rowId xmlns:a16="http://schemas.microsoft.com/office/drawing/2014/main" val="1836976477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9801BB43-88D1-4E57-4990-49348F5007D8}"/>
              </a:ext>
            </a:extLst>
          </p:cNvPr>
          <p:cNvSpPr txBox="1"/>
          <p:nvPr/>
        </p:nvSpPr>
        <p:spPr>
          <a:xfrm>
            <a:off x="630937" y="2807208"/>
            <a:ext cx="3809088" cy="3411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BR" sz="1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794327" y="3186544"/>
            <a:ext cx="3957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Ocorreu um aumento de 28,73%  nas internações, ao realizarmos uma comparação com o ano anterior.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Prevaleceram as internações devido a doenças do aparelho respiratório (18,14%), seguido das doenças do aparelho digestivo (12,34%) e neoplasias (9,25%). </a:t>
            </a:r>
          </a:p>
        </p:txBody>
      </p:sp>
    </p:spTree>
    <p:extLst>
      <p:ext uri="{BB962C8B-B14F-4D97-AF65-F5344CB8AC3E}">
        <p14:creationId xmlns:p14="http://schemas.microsoft.com/office/powerpoint/2010/main" val="2461422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2C13025-63AD-4549-888B-93BE57CBF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pt-BR" sz="5000" b="1" dirty="0"/>
              <a:t>Mortalidade</a:t>
            </a:r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BE8C2EA5-1624-D37A-0DA2-A64D889691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691309"/>
              </p:ext>
            </p:extLst>
          </p:nvPr>
        </p:nvGraphicFramePr>
        <p:xfrm>
          <a:off x="4880085" y="1496526"/>
          <a:ext cx="6639471" cy="4259319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452760">
                  <a:extLst>
                    <a:ext uri="{9D8B030D-6E8A-4147-A177-3AD203B41FA5}">
                      <a16:colId xmlns:a16="http://schemas.microsoft.com/office/drawing/2014/main" val="3190583547"/>
                    </a:ext>
                  </a:extLst>
                </a:gridCol>
                <a:gridCol w="1048169">
                  <a:extLst>
                    <a:ext uri="{9D8B030D-6E8A-4147-A177-3AD203B41FA5}">
                      <a16:colId xmlns:a16="http://schemas.microsoft.com/office/drawing/2014/main" val="1502866888"/>
                    </a:ext>
                  </a:extLst>
                </a:gridCol>
                <a:gridCol w="1069271">
                  <a:extLst>
                    <a:ext uri="{9D8B030D-6E8A-4147-A177-3AD203B41FA5}">
                      <a16:colId xmlns:a16="http://schemas.microsoft.com/office/drawing/2014/main" val="824298773"/>
                    </a:ext>
                  </a:extLst>
                </a:gridCol>
                <a:gridCol w="1069271">
                  <a:extLst>
                    <a:ext uri="{9D8B030D-6E8A-4147-A177-3AD203B41FA5}">
                      <a16:colId xmlns:a16="http://schemas.microsoft.com/office/drawing/2014/main" val="859270211"/>
                    </a:ext>
                  </a:extLst>
                </a:gridCol>
              </a:tblGrid>
              <a:tr h="63618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cap="all" spc="60" dirty="0">
                          <a:solidFill>
                            <a:schemeClr val="tx1"/>
                          </a:solidFill>
                          <a:effectLst/>
                        </a:rPr>
                        <a:t>Causas Capítulos</a:t>
                      </a:r>
                      <a:endParaRPr lang="pt-BR" sz="1400" b="1" i="0" u="none" strike="noStrike" cap="all" spc="6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5286" marR="165286" marT="165286" marB="165286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cap="all" spc="60" dirty="0">
                          <a:solidFill>
                            <a:schemeClr val="tx1"/>
                          </a:solidFill>
                          <a:effectLst/>
                        </a:rPr>
                        <a:t>1º </a:t>
                      </a:r>
                      <a:r>
                        <a:rPr lang="pt-BR" sz="1400" b="1" u="none" strike="noStrike" cap="all" spc="60" dirty="0" err="1">
                          <a:solidFill>
                            <a:schemeClr val="tx1"/>
                          </a:solidFill>
                          <a:effectLst/>
                        </a:rPr>
                        <a:t>Quadri</a:t>
                      </a:r>
                      <a:endParaRPr lang="pt-BR" sz="1400" b="1" i="0" u="none" strike="noStrike" cap="all" spc="6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5286" marR="165286" marT="165286" marB="165286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u="none" strike="noStrike" cap="all" spc="60" dirty="0">
                          <a:solidFill>
                            <a:schemeClr val="tx1"/>
                          </a:solidFill>
                          <a:effectLst/>
                        </a:rPr>
                        <a:t>2º </a:t>
                      </a:r>
                      <a:r>
                        <a:rPr lang="pt-BR" sz="1400" b="1" u="none" strike="noStrike" cap="all" spc="60" dirty="0" err="1">
                          <a:solidFill>
                            <a:schemeClr val="tx1"/>
                          </a:solidFill>
                          <a:effectLst/>
                        </a:rPr>
                        <a:t>Quadri</a:t>
                      </a:r>
                      <a:endParaRPr lang="pt-BR" sz="1400" b="1" i="0" u="none" strike="noStrike" cap="all" spc="6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65286" marR="165286" marT="165286" marB="165286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cap="all" spc="6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3º</a:t>
                      </a:r>
                      <a:r>
                        <a:rPr lang="pt-BR" sz="1400" b="1" i="0" u="none" strike="noStrike" cap="all" spc="6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1400" b="1" i="0" u="none" strike="noStrike" cap="all" spc="6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QUADRI</a:t>
                      </a:r>
                    </a:p>
                  </a:txBody>
                  <a:tcPr marL="165286" marR="165286" marT="165286" marB="165286" anchor="b"/>
                </a:tc>
                <a:extLst>
                  <a:ext uri="{0D108BD9-81ED-4DB2-BD59-A6C34878D82A}">
                    <a16:rowId xmlns:a16="http://schemas.microsoft.com/office/drawing/2014/main" val="176448819"/>
                  </a:ext>
                </a:extLst>
              </a:tr>
              <a:tr h="28433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Alg dças infecciosas e parasitárias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9681577"/>
                  </a:ext>
                </a:extLst>
              </a:tr>
              <a:tr h="28433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Neoplasias (tumores)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87823522"/>
                  </a:ext>
                </a:extLst>
              </a:tr>
              <a:tr h="4458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Doenças endócrinas nutricionais e metabólicas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7604994"/>
                  </a:ext>
                </a:extLst>
              </a:tr>
              <a:tr h="28433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Transtornos mentais e comportamentais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7619427"/>
                  </a:ext>
                </a:extLst>
              </a:tr>
              <a:tr h="28433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Doenças do sistema nervoso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0642395"/>
                  </a:ext>
                </a:extLst>
              </a:tr>
              <a:tr h="28433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Doenças do aparelho circulatório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10764043"/>
                  </a:ext>
                </a:extLst>
              </a:tr>
              <a:tr h="28433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Doenças do aparelho respiratório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1017800"/>
                  </a:ext>
                </a:extLst>
              </a:tr>
              <a:tr h="28433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Doenças do aparelho digestivo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995327"/>
                  </a:ext>
                </a:extLst>
              </a:tr>
              <a:tr h="28433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Anomalias congênitas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9198677"/>
                  </a:ext>
                </a:extLst>
              </a:tr>
              <a:tr h="28433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Mal Definidas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5462050"/>
                  </a:ext>
                </a:extLst>
              </a:tr>
              <a:tr h="17359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Causas externas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4436281"/>
                  </a:ext>
                </a:extLst>
              </a:tr>
              <a:tr h="1735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effectLst/>
                        </a:rPr>
                        <a:t>TOTAL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0916455"/>
                  </a:ext>
                </a:extLst>
              </a:tr>
            </a:tbl>
          </a:graphicData>
        </a:graphic>
      </p:graphicFrame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0010FE51-54F8-4BCA-C911-8DFF8F8AE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237" y="2806700"/>
            <a:ext cx="3606569" cy="3411538"/>
          </a:xfrm>
        </p:spPr>
        <p:txBody>
          <a:bodyPr>
            <a:normAutofit/>
          </a:bodyPr>
          <a:lstStyle/>
          <a:p>
            <a:pPr algn="just"/>
            <a:r>
              <a:rPr lang="pt-BR" sz="1600" dirty="0"/>
              <a:t>No último quadrimestre de 2022, novamente ocorreu uma redução no número de óbitos.</a:t>
            </a:r>
          </a:p>
          <a:p>
            <a:pPr algn="just"/>
            <a:r>
              <a:rPr lang="pt-BR" sz="1600" dirty="0"/>
              <a:t>Prevaleceram neste quadrimestre os óbitos devido a neoplasias (30%), seguido das doenças do aparelho circulatório e respiratório.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87AEFF8-A10F-E718-9D56-F01CD0172C12}"/>
              </a:ext>
            </a:extLst>
          </p:cNvPr>
          <p:cNvSpPr txBox="1"/>
          <p:nvPr/>
        </p:nvSpPr>
        <p:spPr>
          <a:xfrm>
            <a:off x="8600532" y="6341502"/>
            <a:ext cx="3177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Dados de 2022 podem sofrer alterações. </a:t>
            </a:r>
          </a:p>
        </p:txBody>
      </p:sp>
    </p:spTree>
    <p:extLst>
      <p:ext uri="{BB962C8B-B14F-4D97-AF65-F5344CB8AC3E}">
        <p14:creationId xmlns:p14="http://schemas.microsoft.com/office/powerpoint/2010/main" val="15164090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2611</TotalTime>
  <Words>1290</Words>
  <Application>Microsoft Office PowerPoint</Application>
  <PresentationFormat>Widescreen</PresentationFormat>
  <Paragraphs>457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(Corpo)</vt:lpstr>
      <vt:lpstr>Calibri Light</vt:lpstr>
      <vt:lpstr>Times New Roman</vt:lpstr>
      <vt:lpstr>trebuchet ms</vt:lpstr>
      <vt:lpstr>Tema do Office</vt:lpstr>
      <vt:lpstr>3º Relatório do Quadrimestre Anterior E Relatório Anual de Gestão - 2022</vt:lpstr>
      <vt:lpstr>População</vt:lpstr>
      <vt:lpstr>População</vt:lpstr>
      <vt:lpstr>População</vt:lpstr>
      <vt:lpstr>População</vt:lpstr>
      <vt:lpstr>Nascidos Vivos</vt:lpstr>
      <vt:lpstr>Nascidos vivos/ano</vt:lpstr>
      <vt:lpstr>Morbidade Hospitalar</vt:lpstr>
      <vt:lpstr>Mortalidade</vt:lpstr>
      <vt:lpstr>Mortalidade/ano</vt:lpstr>
      <vt:lpstr>Dados da Produção de Serviços no SUS</vt:lpstr>
      <vt:lpstr>Dados da Produção de Serviços no SUS</vt:lpstr>
      <vt:lpstr>Atendimentos na Unidade de Saúde</vt:lpstr>
      <vt:lpstr>Atendimentos na Unidade de Saúde</vt:lpstr>
      <vt:lpstr>Atendimentos na Unidade de Saúde</vt:lpstr>
      <vt:lpstr>Atendimentos por categoria profissional</vt:lpstr>
      <vt:lpstr>Principais motivos de consulta em 2022- ESF</vt:lpstr>
      <vt:lpstr>Principais motivos de consulta em 2022– Saúde Bucal</vt:lpstr>
      <vt:lpstr>Visitas do ACS </vt:lpstr>
      <vt:lpstr>Receitas dispensadas na farmácia</vt:lpstr>
      <vt:lpstr>Atendimentos da farmácia – 2022 </vt:lpstr>
      <vt:lpstr>Dados da Produção Atenção Ambulatorial Especializada e Hospitalar – Janeiro a dezembro</vt:lpstr>
      <vt:lpstr>Transporte de pacientes</vt:lpstr>
      <vt:lpstr>Destinos com mais viagens</vt:lpstr>
      <vt:lpstr>Orçamento</vt:lpstr>
      <vt:lpstr>Orçamento- despesas liquidadas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3º Relatório do Quadrimestre Anterior e Relatório Anual de Gestão</dc:title>
  <dc:creator>rang01</dc:creator>
  <cp:lastModifiedBy>Jaíne - Imprensa</cp:lastModifiedBy>
  <cp:revision>149</cp:revision>
  <dcterms:created xsi:type="dcterms:W3CDTF">2022-01-17T13:10:15Z</dcterms:created>
  <dcterms:modified xsi:type="dcterms:W3CDTF">2023-05-30T17:35:12Z</dcterms:modified>
</cp:coreProperties>
</file>