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1" r:id="rId5"/>
    <p:sldId id="263" r:id="rId6"/>
    <p:sldId id="28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3" r:id="rId19"/>
    <p:sldId id="275" r:id="rId20"/>
    <p:sldId id="276" r:id="rId21"/>
    <p:sldId id="277" r:id="rId22"/>
    <p:sldId id="282" r:id="rId23"/>
    <p:sldId id="284" r:id="rId24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092334177_125_243_171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2049177_125_243_171.csv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3533177_125_243_171.csv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3844177_125_243_171.csv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092334177_125_243_171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0702177_125_243_171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5428143_0_199_150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iente\Downloads\A105428143_0_199_150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48332239720037E-2"/>
          <c:y val="8.5685151152559438E-2"/>
          <c:w val="0.92747388998250224"/>
          <c:h val="0.79671660578867398"/>
        </c:manualLayout>
      </c:layout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A092334177_125_243_171!$B$5:$E$5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A092334177_125_243_171!$B$6:$E$6</c:f>
              <c:numCache>
                <c:formatCode>General</c:formatCode>
                <c:ptCount val="4"/>
                <c:pt idx="0">
                  <c:v>57</c:v>
                </c:pt>
                <c:pt idx="1">
                  <c:v>61</c:v>
                </c:pt>
                <c:pt idx="2">
                  <c:v>55</c:v>
                </c:pt>
                <c:pt idx="3">
                  <c:v>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6BF-4D22-B199-9DD663AFE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84501776"/>
        <c:axId val="-1584494704"/>
      </c:lineChart>
      <c:catAx>
        <c:axId val="-1584501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4494704"/>
        <c:crosses val="autoZero"/>
        <c:auto val="1"/>
        <c:lblAlgn val="ctr"/>
        <c:lblOffset val="100"/>
        <c:noMultiLvlLbl val="0"/>
      </c:catAx>
      <c:valAx>
        <c:axId val="-158449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450177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Destinos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0000"/>
                      <a:lumMod val="100000"/>
                    </a:schemeClr>
                  </a:gs>
                  <a:gs pos="50000">
                    <a:schemeClr val="accent1">
                      <a:shade val="99000"/>
                      <a:satMod val="105000"/>
                      <a:lumMod val="100000"/>
                    </a:schemeClr>
                  </a:gs>
                  <a:gs pos="100000">
                    <a:schemeClr val="accent1">
                      <a:shade val="98000"/>
                      <a:satMod val="105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4200000"/>
                </a:lightRig>
              </a:scene3d>
              <a:sp3d prstMaterial="flat">
                <a:bevelT w="50800" h="635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54-45C9-ABD7-41D386F877B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0000"/>
                      <a:lumMod val="100000"/>
                    </a:schemeClr>
                  </a:gs>
                  <a:gs pos="50000">
                    <a:schemeClr val="accent2">
                      <a:shade val="99000"/>
                      <a:satMod val="105000"/>
                      <a:lumMod val="100000"/>
                    </a:schemeClr>
                  </a:gs>
                  <a:gs pos="100000">
                    <a:schemeClr val="accent2">
                      <a:shade val="98000"/>
                      <a:satMod val="105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4200000"/>
                </a:lightRig>
              </a:scene3d>
              <a:sp3d prstMaterial="flat">
                <a:bevelT w="50800" h="635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54-45C9-ABD7-41D386F877B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0000"/>
                      <a:lumMod val="100000"/>
                    </a:schemeClr>
                  </a:gs>
                  <a:gs pos="50000">
                    <a:schemeClr val="accent3">
                      <a:shade val="99000"/>
                      <a:satMod val="105000"/>
                      <a:lumMod val="100000"/>
                    </a:schemeClr>
                  </a:gs>
                  <a:gs pos="100000">
                    <a:schemeClr val="accent3">
                      <a:shade val="98000"/>
                      <a:satMod val="105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4200000"/>
                </a:lightRig>
              </a:scene3d>
              <a:sp3d prstMaterial="flat">
                <a:bevelT w="50800" h="635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54-45C9-ABD7-41D386F877B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0000"/>
                      <a:lumMod val="100000"/>
                    </a:schemeClr>
                  </a:gs>
                  <a:gs pos="50000">
                    <a:schemeClr val="accent4">
                      <a:shade val="99000"/>
                      <a:satMod val="105000"/>
                      <a:lumMod val="100000"/>
                    </a:schemeClr>
                  </a:gs>
                  <a:gs pos="100000">
                    <a:schemeClr val="accent4">
                      <a:shade val="98000"/>
                      <a:satMod val="105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4200000"/>
                </a:lightRig>
              </a:scene3d>
              <a:sp3d prstMaterial="flat">
                <a:bevelT w="50800" h="635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54-45C9-ABD7-41D386F877B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0000"/>
                      <a:lumMod val="100000"/>
                    </a:schemeClr>
                  </a:gs>
                  <a:gs pos="50000">
                    <a:schemeClr val="accent5">
                      <a:shade val="99000"/>
                      <a:satMod val="105000"/>
                      <a:lumMod val="100000"/>
                    </a:schemeClr>
                  </a:gs>
                  <a:gs pos="100000">
                    <a:schemeClr val="accent5">
                      <a:shade val="98000"/>
                      <a:satMod val="105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l">
                  <a:rot lat="0" lon="0" rev="4200000"/>
                </a:lightRig>
              </a:scene3d>
              <a:sp3d prstMaterial="flat">
                <a:bevelT w="50800" h="63500" prst="ribl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54-45C9-ABD7-41D386F877B6}"/>
              </c:ext>
            </c:extLst>
          </c:dPt>
          <c:dLbls>
            <c:dLbl>
              <c:idx val="1"/>
              <c:layout>
                <c:manualLayout>
                  <c:x val="-8.1918367496527492E-2"/>
                  <c:y val="5.75824580799705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154-45C9-ABD7-41D386F877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4708070527785619"/>
                  <c:y val="-2.303298323198820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154-45C9-ABD7-41D386F877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5266604851625576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154-45C9-ABD7-41D386F877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Planilha1!$A$2:$A$6</c:f>
              <c:strCache>
                <c:ptCount val="5"/>
                <c:pt idx="0">
                  <c:v>São Miguel do Oeste - SC</c:v>
                </c:pt>
                <c:pt idx="1">
                  <c:v>Chapecó - SC</c:v>
                </c:pt>
                <c:pt idx="2">
                  <c:v>Florianópolis - SC</c:v>
                </c:pt>
                <c:pt idx="3">
                  <c:v>Iporã do Oeste - SC</c:v>
                </c:pt>
                <c:pt idx="4">
                  <c:v>Cascavel - PR</c:v>
                </c:pt>
              </c:strCache>
            </c:str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1152</c:v>
                </c:pt>
                <c:pt idx="1">
                  <c:v>253</c:v>
                </c:pt>
                <c:pt idx="2">
                  <c:v>232</c:v>
                </c:pt>
                <c:pt idx="3">
                  <c:v>148</c:v>
                </c:pt>
                <c:pt idx="4">
                  <c:v>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154-45C9-ABD7-41D386F877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A102049177_125_243_171!$A$6</c:f>
              <c:strCache>
                <c:ptCount val="1"/>
                <c:pt idx="0">
                  <c:v>Recurso Próprios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9.5298877440149649E-17"/>
                  <c:y val="-3.7974683544303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56-466F-9C81-016DF07F25E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A102049177_125_243_171!$B$5:$E$5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A102049177_125_243_171!$B$6:$E$6</c:f>
              <c:numCache>
                <c:formatCode>_("R$"* #,##0.00_);_("R$"* \(#,##0.00\);_("R$"* "-"??_);_(@_)</c:formatCode>
                <c:ptCount val="4"/>
                <c:pt idx="0">
                  <c:v>3243092.27</c:v>
                </c:pt>
                <c:pt idx="1">
                  <c:v>4674495.2699999996</c:v>
                </c:pt>
                <c:pt idx="2">
                  <c:v>5582512.0300000003</c:v>
                </c:pt>
                <c:pt idx="3">
                  <c:v>6699508.4900000002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656-466F-9C81-016DF07F25E2}"/>
            </c:ext>
          </c:extLst>
        </c:ser>
        <c:ser>
          <c:idx val="1"/>
          <c:order val="1"/>
          <c:tx>
            <c:strRef>
              <c:f>A102049177_125_243_171!$A$7</c:f>
              <c:strCache>
                <c:ptCount val="1"/>
                <c:pt idx="0">
                  <c:v>Total da despesa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783625730994149E-2"/>
                  <c:y val="-7.5949367088607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56-466F-9C81-016DF07F25E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189083820662766E-2"/>
                  <c:y val="-8.0168776371308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56-466F-9C81-016DF07F25E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5298877440149649E-17"/>
                  <c:y val="2.5316455696202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56-466F-9C81-016DF07F25E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A102049177_125_243_171!$B$5:$E$5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A102049177_125_243_171!$B$7:$E$7</c:f>
              <c:numCache>
                <c:formatCode>_("R$"* #,##0.00_);_("R$"* \(#,##0.00\);_("R$"* "-"??_);_(@_)</c:formatCode>
                <c:ptCount val="4"/>
                <c:pt idx="0">
                  <c:v>6757040.6699999999</c:v>
                </c:pt>
                <c:pt idx="1">
                  <c:v>6860912.2800000003</c:v>
                </c:pt>
                <c:pt idx="2">
                  <c:v>8579914.5500000007</c:v>
                </c:pt>
                <c:pt idx="3">
                  <c:v>9201618.0800000001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656-466F-9C81-016DF07F2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19357936"/>
        <c:axId val="-1519361200"/>
      </c:lineChart>
      <c:catAx>
        <c:axId val="-151935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61200"/>
        <c:crosses val="autoZero"/>
        <c:auto val="1"/>
        <c:lblAlgn val="ctr"/>
        <c:lblOffset val="100"/>
        <c:noMultiLvlLbl val="0"/>
      </c:catAx>
      <c:valAx>
        <c:axId val="-151936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5793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2222222222222223E-2"/>
                  <c:y val="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D0D-4DD0-B849-05AED8D4C3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8333333333333334E-2"/>
                  <c:y val="-6.4814814814814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0D-4DD0-B849-05AED8D4C3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111111111111009E-2"/>
                  <c:y val="8.7962962962962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D0D-4DD0-B849-05AED8D4C3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A103533177_125_243_171!$B$5:$E$5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A103533177_125_243_171!$B$6:$E$6</c:f>
              <c:numCache>
                <c:formatCode>0.00%</c:formatCode>
                <c:ptCount val="4"/>
                <c:pt idx="0">
                  <c:v>0.17469999999999999</c:v>
                </c:pt>
                <c:pt idx="1">
                  <c:v>0.1993</c:v>
                </c:pt>
                <c:pt idx="2">
                  <c:v>0.19040000000000001</c:v>
                </c:pt>
                <c:pt idx="3">
                  <c:v>0.2099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D0D-4DD0-B849-05AED8D4C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19366640"/>
        <c:axId val="-1519363376"/>
      </c:lineChart>
      <c:catAx>
        <c:axId val="-1519366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63376"/>
        <c:crosses val="autoZero"/>
        <c:auto val="1"/>
        <c:lblAlgn val="ctr"/>
        <c:lblOffset val="100"/>
        <c:noMultiLvlLbl val="0"/>
      </c:catAx>
      <c:valAx>
        <c:axId val="-151936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6664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A103844177_125_243_171!$B$5:$E$5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A103844177_125_243_171!$B$6:$E$6</c:f>
              <c:numCache>
                <c:formatCode>_("R$"* #,##0.00_);_("R$"* \(#,##0.00\);_("R$"* "-"??_);_(@_)</c:formatCode>
                <c:ptCount val="4"/>
                <c:pt idx="0">
                  <c:v>713.87</c:v>
                </c:pt>
                <c:pt idx="1">
                  <c:v>1028.94</c:v>
                </c:pt>
                <c:pt idx="2">
                  <c:v>1238.6300000000001</c:v>
                </c:pt>
                <c:pt idx="3">
                  <c:v>1453.13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7E-4A98-8A9C-45ACB84CE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19365552"/>
        <c:axId val="-1519363920"/>
      </c:lineChart>
      <c:catAx>
        <c:axId val="-1519365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63920"/>
        <c:crosses val="autoZero"/>
        <c:auto val="1"/>
        <c:lblAlgn val="ctr"/>
        <c:lblOffset val="100"/>
        <c:noMultiLvlLbl val="0"/>
      </c:catAx>
      <c:valAx>
        <c:axId val="-151936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1936555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A092334177_125_243_171!$A$18</c:f>
              <c:strCache>
                <c:ptCount val="1"/>
                <c:pt idx="0">
                  <c:v>Municipio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A092334177_125_243_171!$B$17:$E$17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A092334177_125_243_171!$B$18:$E$18</c:f>
              <c:numCache>
                <c:formatCode>0.00</c:formatCode>
                <c:ptCount val="4"/>
                <c:pt idx="0">
                  <c:v>12.596685082872929</c:v>
                </c:pt>
                <c:pt idx="1">
                  <c:v>13.480662983425415</c:v>
                </c:pt>
                <c:pt idx="2">
                  <c:v>12.154696132596685</c:v>
                </c:pt>
                <c:pt idx="3">
                  <c:v>11.933701657458563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9F-4661-B1FD-B0462E3BEC47}"/>
            </c:ext>
          </c:extLst>
        </c:ser>
        <c:ser>
          <c:idx val="1"/>
          <c:order val="1"/>
          <c:tx>
            <c:strRef>
              <c:f>A092334177_125_243_171!$A$19</c:f>
              <c:strCache>
                <c:ptCount val="1"/>
                <c:pt idx="0">
                  <c:v>Estado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A092334177_125_243_171!$B$17:$E$17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A092334177_125_243_171!$B$19:$E$19</c:f>
              <c:numCache>
                <c:formatCode>General</c:formatCode>
                <c:ptCount val="4"/>
                <c:pt idx="0">
                  <c:v>13.79</c:v>
                </c:pt>
                <c:pt idx="1">
                  <c:v>13.45</c:v>
                </c:pt>
                <c:pt idx="2">
                  <c:v>13.43</c:v>
                </c:pt>
                <c:pt idx="3">
                  <c:v>12.13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9F-4661-B1FD-B0462E3BEC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-1584493616"/>
        <c:axId val="-1584491984"/>
      </c:barChart>
      <c:catAx>
        <c:axId val="-1584493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84491984"/>
        <c:crosses val="autoZero"/>
        <c:auto val="1"/>
        <c:lblAlgn val="ctr"/>
        <c:lblOffset val="100"/>
        <c:noMultiLvlLbl val="0"/>
      </c:catAx>
      <c:valAx>
        <c:axId val="-158449198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-158449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EA16EA"/>
            </a:solidFill>
          </c:spPr>
          <c:explosion val="21"/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7BC-4BF0-8F29-DB64A3F9EE31}"/>
              </c:ext>
            </c:extLst>
          </c:dPt>
          <c:dPt>
            <c:idx val="1"/>
            <c:bubble3D val="0"/>
            <c:spPr>
              <a:solidFill>
                <a:srgbClr val="EA16E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BC-4BF0-8F29-DB64A3F9EE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A100702177_125_243_171!$B$5:$C$5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A100702177_125_243_171!$B$6:$C$6</c:f>
              <c:numCache>
                <c:formatCode>General</c:formatCode>
                <c:ptCount val="2"/>
                <c:pt idx="0">
                  <c:v>24</c:v>
                </c:pt>
                <c:pt idx="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7BC-4BF0-8F29-DB64A3F9EE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Planilha1!$B$2:$B$13</c:f>
              <c:numCache>
                <c:formatCode>General</c:formatCode>
                <c:ptCount val="12"/>
                <c:pt idx="0">
                  <c:v>2133</c:v>
                </c:pt>
                <c:pt idx="1">
                  <c:v>2483</c:v>
                </c:pt>
                <c:pt idx="2">
                  <c:v>3056</c:v>
                </c:pt>
                <c:pt idx="3">
                  <c:v>2836</c:v>
                </c:pt>
                <c:pt idx="4">
                  <c:v>3509</c:v>
                </c:pt>
                <c:pt idx="5">
                  <c:v>3149</c:v>
                </c:pt>
                <c:pt idx="6">
                  <c:v>2757</c:v>
                </c:pt>
                <c:pt idx="7">
                  <c:v>3511</c:v>
                </c:pt>
                <c:pt idx="8">
                  <c:v>2862</c:v>
                </c:pt>
                <c:pt idx="9">
                  <c:v>3164</c:v>
                </c:pt>
                <c:pt idx="10">
                  <c:v>2907</c:v>
                </c:pt>
                <c:pt idx="11">
                  <c:v>2903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899-4B57-9C0A-0723F8AD0CF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522627344"/>
        <c:axId val="-1522626800"/>
      </c:lineChart>
      <c:catAx>
        <c:axId val="-15226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26800"/>
        <c:crosses val="autoZero"/>
        <c:auto val="1"/>
        <c:lblAlgn val="ctr"/>
        <c:lblOffset val="100"/>
        <c:noMultiLvlLbl val="0"/>
      </c:catAx>
      <c:valAx>
        <c:axId val="-152262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2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Segunda-feira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General</c:formatCode>
                <c:ptCount val="1"/>
                <c:pt idx="0">
                  <c:v>7555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37-48F7-B6DF-7321EF3F20D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Terça-feira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General</c:formatCode>
                <c:ptCount val="1"/>
                <c:pt idx="0">
                  <c:v>7188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37-48F7-B6DF-7321EF3F20DB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Quarta-feira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Planilha1!$D$2</c:f>
              <c:numCache>
                <c:formatCode>General</c:formatCode>
                <c:ptCount val="1"/>
                <c:pt idx="0">
                  <c:v>7873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37-48F7-B6DF-7321EF3F20DB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Quinta-feira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Planilha1!$E$2</c:f>
              <c:numCache>
                <c:formatCode>General</c:formatCode>
                <c:ptCount val="1"/>
                <c:pt idx="0">
                  <c:v>6034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37-48F7-B6DF-7321EF3F20DB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Sexta-feira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Planilha1!$F$2</c:f>
              <c:numCache>
                <c:formatCode>General</c:formatCode>
                <c:ptCount val="1"/>
                <c:pt idx="0">
                  <c:v>6418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37-48F7-B6DF-7321EF3F20DB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Sábado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Planilha1!$G$2</c:f>
              <c:numCache>
                <c:formatCode>General</c:formatCode>
                <c:ptCount val="1"/>
                <c:pt idx="0">
                  <c:v>202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137-48F7-B6DF-7321EF3F20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522617552"/>
        <c:axId val="-1522622448"/>
      </c:barChart>
      <c:catAx>
        <c:axId val="-15226175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522622448"/>
        <c:crosses val="autoZero"/>
        <c:auto val="1"/>
        <c:lblAlgn val="ctr"/>
        <c:lblOffset val="100"/>
        <c:noMultiLvlLbl val="0"/>
      </c:catAx>
      <c:valAx>
        <c:axId val="-152262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1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50258366141732"/>
          <c:y val="0.91698379450666589"/>
          <c:w val="0.75649470964566934"/>
          <c:h val="6.3944735786311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644843240797565E-2"/>
          <c:y val="0.27370558759897307"/>
          <c:w val="0.6937175525476732"/>
          <c:h val="0.58943449736036069"/>
        </c:manualLayout>
      </c:layout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Atendimentos por categoria profissional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1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1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84B-4696-9513-0B701A900DC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2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4B-4696-9513-0B701A900DC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3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3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4B-4696-9513-0B701A900DC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4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4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84B-4696-9513-0B701A900DC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5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5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CA7-49E9-9D64-CAC10BDA796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6"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6"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1CA7-49E9-9D64-CAC10BDA796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60000"/>
                      <a:satMod val="105000"/>
                      <a:lumMod val="105000"/>
                    </a:schemeClr>
                  </a:gs>
                  <a:gs pos="100000">
                    <a:schemeClr val="accent1">
                      <a:lumMod val="60000"/>
                      <a:tint val="65000"/>
                      <a:satMod val="100000"/>
                      <a:lumMod val="100000"/>
                    </a:schemeClr>
                  </a:gs>
                  <a:gs pos="100000">
                    <a:schemeClr val="accent1">
                      <a:lumMod val="60000"/>
                      <a:tint val="70000"/>
                      <a:satMod val="10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CA7-49E9-9D64-CAC10BDA796A}"/>
              </c:ext>
            </c:extLst>
          </c:dPt>
          <c:dLbls>
            <c:dLbl>
              <c:idx val="2"/>
              <c:layout>
                <c:manualLayout>
                  <c:x val="-1.7211046184961557E-2"/>
                  <c:y val="-9.911206902102238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84B-4696-9513-0B701A900D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137147079722941"/>
                  <c:y val="-2.38601248091190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CA7-49E9-9D64-CAC10BDA79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7350173174297555E-3"/>
                  <c:y val="-0.1049845491601236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CA7-49E9-9D64-CAC10BDA79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7696384210080604E-2"/>
                  <c:y val="-4.533423713732609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CA7-49E9-9D64-CAC10BDA796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Planilha1!$A$2:$A$8</c:f>
              <c:strCache>
                <c:ptCount val="7"/>
                <c:pt idx="0">
                  <c:v>Médico</c:v>
                </c:pt>
                <c:pt idx="1">
                  <c:v>Psicologo</c:v>
                </c:pt>
                <c:pt idx="2">
                  <c:v>Dentista</c:v>
                </c:pt>
                <c:pt idx="3">
                  <c:v>Enfermeiro</c:v>
                </c:pt>
                <c:pt idx="4">
                  <c:v>Assistente Social</c:v>
                </c:pt>
                <c:pt idx="5">
                  <c:v>Fisioterapeuta</c:v>
                </c:pt>
                <c:pt idx="6">
                  <c:v>Nutricionista</c:v>
                </c:pt>
              </c:strCache>
            </c:strRef>
          </c:cat>
          <c:val>
            <c:numRef>
              <c:f>Planilha1!$B$2:$B$8</c:f>
              <c:numCache>
                <c:formatCode>General</c:formatCode>
                <c:ptCount val="7"/>
                <c:pt idx="0" formatCode="#,##0">
                  <c:v>19057</c:v>
                </c:pt>
                <c:pt idx="1">
                  <c:v>1341</c:v>
                </c:pt>
                <c:pt idx="2">
                  <c:v>2685</c:v>
                </c:pt>
                <c:pt idx="3">
                  <c:v>8498</c:v>
                </c:pt>
                <c:pt idx="4">
                  <c:v>324</c:v>
                </c:pt>
                <c:pt idx="5">
                  <c:v>1465</c:v>
                </c:pt>
                <c:pt idx="6">
                  <c:v>916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4B-4696-9513-0B701A900D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Planilha1!$A$1</c:f>
              <c:strCache>
                <c:ptCount val="1"/>
                <c:pt idx="0">
                  <c:v>Z760 EMISSÃO DE PRESCRIÇÃO DE REPETIÇÃO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</c:f>
              <c:numCache>
                <c:formatCode>General</c:formatCode>
                <c:ptCount val="1"/>
                <c:pt idx="0">
                  <c:v>3776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7A-4805-91B6-3DB1D34280E5}"/>
            </c:ext>
          </c:extLst>
        </c:ser>
        <c:ser>
          <c:idx val="1"/>
          <c:order val="1"/>
          <c:tx>
            <c:strRef>
              <c:f>Planilha1!$A$2</c:f>
              <c:strCache>
                <c:ptCount val="1"/>
                <c:pt idx="0">
                  <c:v>I10 HIPERTENSÃO ESSENCIAL (PRIMÁRIA)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Planilha1!$B$2</c:f>
              <c:numCache>
                <c:formatCode>General</c:formatCode>
                <c:ptCount val="1"/>
                <c:pt idx="0">
                  <c:v>1335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7A-4805-91B6-3DB1D34280E5}"/>
            </c:ext>
          </c:extLst>
        </c:ser>
        <c:ser>
          <c:idx val="2"/>
          <c:order val="2"/>
          <c:tx>
            <c:strRef>
              <c:f>Planilha1!$A$3</c:f>
              <c:strCache>
                <c:ptCount val="1"/>
                <c:pt idx="0">
                  <c:v>Z000 EXAME MÉDICO GERAL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Planilha1!$B$3</c:f>
              <c:numCache>
                <c:formatCode>General</c:formatCode>
                <c:ptCount val="1"/>
                <c:pt idx="0">
                  <c:v>1063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7A-4805-91B6-3DB1D34280E5}"/>
            </c:ext>
          </c:extLst>
        </c:ser>
        <c:ser>
          <c:idx val="3"/>
          <c:order val="3"/>
          <c:tx>
            <c:strRef>
              <c:f>Planilha1!$A$4</c:f>
              <c:strCache>
                <c:ptCount val="1"/>
                <c:pt idx="0">
                  <c:v>J03 AMIGDALITE AGUDA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Planilha1!$B$4</c:f>
              <c:numCache>
                <c:formatCode>General</c:formatCode>
                <c:ptCount val="1"/>
                <c:pt idx="0">
                  <c:v>491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F7A-4805-91B6-3DB1D34280E5}"/>
            </c:ext>
          </c:extLst>
        </c:ser>
        <c:ser>
          <c:idx val="4"/>
          <c:order val="4"/>
          <c:tx>
            <c:strRef>
              <c:f>Planilha1!$A$5</c:f>
              <c:strCache>
                <c:ptCount val="1"/>
                <c:pt idx="0">
                  <c:v>Z34 SUPERVISÃO DE GRAVIDEZ NORMAL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Planilha1!$B$5</c:f>
              <c:numCache>
                <c:formatCode>General</c:formatCode>
                <c:ptCount val="1"/>
                <c:pt idx="0">
                  <c:v>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F7A-4805-91B6-3DB1D34280E5}"/>
            </c:ext>
          </c:extLst>
        </c:ser>
        <c:ser>
          <c:idx val="5"/>
          <c:order val="5"/>
          <c:tx>
            <c:strRef>
              <c:f>Planilha1!$A$6</c:f>
              <c:strCache>
                <c:ptCount val="1"/>
                <c:pt idx="0">
                  <c:v>R05 TOSSE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Planilha1!$B$6</c:f>
              <c:numCache>
                <c:formatCode>General</c:formatCode>
                <c:ptCount val="1"/>
                <c:pt idx="0">
                  <c:v>383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F7A-4805-91B6-3DB1D34280E5}"/>
            </c:ext>
          </c:extLst>
        </c:ser>
        <c:ser>
          <c:idx val="6"/>
          <c:order val="6"/>
          <c:tx>
            <c:strRef>
              <c:f>Planilha1!$A$7</c:f>
              <c:strCache>
                <c:ptCount val="1"/>
                <c:pt idx="0">
                  <c:v>E11 DIABETES MELLITUS NÃO-INSULINO-DEPENDENTE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Planilha1!$B$7</c:f>
              <c:numCache>
                <c:formatCode>General</c:formatCode>
                <c:ptCount val="1"/>
                <c:pt idx="0">
                  <c:v>319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F7A-4805-91B6-3DB1D34280E5}"/>
            </c:ext>
          </c:extLst>
        </c:ser>
        <c:ser>
          <c:idx val="7"/>
          <c:order val="7"/>
          <c:tx>
            <c:strRef>
              <c:f>Planilha1!$A$8</c:f>
              <c:strCache>
                <c:ptCount val="1"/>
                <c:pt idx="0">
                  <c:v>M545 DOR LOMBAR BAIXA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Planilha1!$B$8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F7A-4805-91B6-3DB1D34280E5}"/>
            </c:ext>
          </c:extLst>
        </c:ser>
        <c:ser>
          <c:idx val="8"/>
          <c:order val="8"/>
          <c:tx>
            <c:strRef>
              <c:f>Planilha1!$A$9</c:f>
              <c:strCache>
                <c:ptCount val="1"/>
                <c:pt idx="0">
                  <c:v>J11 INFLUENZA (GRIPE) DEVIDA A VÍRUS NÃO IDENTIFICADO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Planilha1!$B$9</c:f>
              <c:numCache>
                <c:formatCode>General</c:formatCode>
                <c:ptCount val="1"/>
                <c:pt idx="0">
                  <c:v>291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F7A-4805-91B6-3DB1D34280E5}"/>
            </c:ext>
          </c:extLst>
        </c:ser>
        <c:ser>
          <c:idx val="9"/>
          <c:order val="9"/>
          <c:tx>
            <c:strRef>
              <c:f>Planilha1!$A$10</c:f>
              <c:strCache>
                <c:ptCount val="1"/>
                <c:pt idx="0">
                  <c:v>J00 NASOFARINGITE AGUDA [RESFRIADO COMUM]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Planilha1!$B$10</c:f>
              <c:numCache>
                <c:formatCode>General</c:formatCode>
                <c:ptCount val="1"/>
                <c:pt idx="0">
                  <c:v>232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F7A-4805-91B6-3DB1D34280E5}"/>
            </c:ext>
          </c:extLst>
        </c:ser>
        <c:ser>
          <c:idx val="10"/>
          <c:order val="10"/>
          <c:tx>
            <c:strRef>
              <c:f>Planilha1!$A$11</c:f>
              <c:strCache>
                <c:ptCount val="1"/>
                <c:pt idx="0">
                  <c:v>M255 DOR ARTICULAR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Planilha1!$B$11</c:f>
              <c:numCache>
                <c:formatCode>General</c:formatCode>
                <c:ptCount val="1"/>
                <c:pt idx="0">
                  <c:v>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F7A-4805-91B6-3DB1D34280E5}"/>
            </c:ext>
          </c:extLst>
        </c:ser>
        <c:ser>
          <c:idx val="11"/>
          <c:order val="11"/>
          <c:tx>
            <c:strRef>
              <c:f>Planilha1!$A$12</c:f>
              <c:strCache>
                <c:ptCount val="1"/>
                <c:pt idx="0">
                  <c:v>J069 INFECÇÃO AGUDA DAS VIAS AÉREAS SUPERIORES NÃO ESPECIFICADA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Planilha1!$B$12</c:f>
              <c:numCache>
                <c:formatCode>General</c:formatCode>
                <c:ptCount val="1"/>
                <c:pt idx="0">
                  <c:v>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F7A-4805-91B6-3DB1D34280E5}"/>
            </c:ext>
          </c:extLst>
        </c:ser>
        <c:ser>
          <c:idx val="12"/>
          <c:order val="12"/>
          <c:tx>
            <c:strRef>
              <c:f>Planilha1!$A$13</c:f>
              <c:strCache>
                <c:ptCount val="1"/>
                <c:pt idx="0">
                  <c:v>Z712 PESSOA QUE CONSULTA PARA EXPLICAÇÃO DE ACHADOS DE EXAME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Planilha1!$B$13</c:f>
              <c:numCache>
                <c:formatCode>General</c:formatCode>
                <c:ptCount val="1"/>
                <c:pt idx="0">
                  <c:v>214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F7A-4805-91B6-3DB1D34280E5}"/>
            </c:ext>
          </c:extLst>
        </c:ser>
        <c:ser>
          <c:idx val="13"/>
          <c:order val="13"/>
          <c:tx>
            <c:strRef>
              <c:f>Planilha1!$A$14</c:f>
              <c:strCache>
                <c:ptCount val="1"/>
                <c:pt idx="0">
                  <c:v>A09 DIARRÉIA E GASTROENTERITE DE ORIGEM INFECCIOSA PRESUMÍVEL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Planilha1!$B$14</c:f>
              <c:numCache>
                <c:formatCode>General</c:formatCode>
                <c:ptCount val="1"/>
                <c:pt idx="0">
                  <c:v>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1F7A-4805-91B6-3DB1D34280E5}"/>
            </c:ext>
          </c:extLst>
        </c:ser>
        <c:ser>
          <c:idx val="14"/>
          <c:order val="14"/>
          <c:tx>
            <c:strRef>
              <c:f>Planilha1!$A$15</c:f>
              <c:strCache>
                <c:ptCount val="1"/>
                <c:pt idx="0">
                  <c:v>Z017 EXAME DE LABORATÓRIO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Planilha1!$B$15</c:f>
              <c:numCache>
                <c:formatCode>General</c:formatCode>
                <c:ptCount val="1"/>
                <c:pt idx="0">
                  <c:v>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1F7A-4805-91B6-3DB1D34280E5}"/>
            </c:ext>
          </c:extLst>
        </c:ser>
        <c:ser>
          <c:idx val="15"/>
          <c:order val="15"/>
          <c:tx>
            <c:strRef>
              <c:f>Planilha1!$A$16</c:f>
              <c:strCache>
                <c:ptCount val="1"/>
                <c:pt idx="0">
                  <c:v>R11 NÁUSEA E VÔMITOS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Planilha1!$B$16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1F7A-4805-91B6-3DB1D34280E5}"/>
            </c:ext>
          </c:extLst>
        </c:ser>
        <c:ser>
          <c:idx val="16"/>
          <c:order val="16"/>
          <c:tx>
            <c:strRef>
              <c:f>Planilha1!$A$17</c:f>
              <c:strCache>
                <c:ptCount val="1"/>
                <c:pt idx="0">
                  <c:v>Z001 EXAME DE ROTINA DE SAÚDE DA CRIANÇA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Planilha1!$B$17</c:f>
              <c:numCache>
                <c:formatCode>General</c:formatCode>
                <c:ptCount val="1"/>
                <c:pt idx="0">
                  <c:v>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1F7A-4805-91B6-3DB1D34280E5}"/>
            </c:ext>
          </c:extLst>
        </c:ser>
        <c:ser>
          <c:idx val="17"/>
          <c:order val="17"/>
          <c:tx>
            <c:strRef>
              <c:f>Planilha1!$A$18</c:f>
              <c:strCache>
                <c:ptCount val="1"/>
                <c:pt idx="0">
                  <c:v>E789 DISTÚRBIO NÃO ESPECIFICADO DO METABOLISMO DE LIPOPROTEÍNAS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Planilha1!$B$18</c:f>
              <c:numCache>
                <c:formatCode>General</c:formatCode>
                <c:ptCount val="1"/>
                <c:pt idx="0">
                  <c:v>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1F7A-4805-91B6-3DB1D34280E5}"/>
            </c:ext>
          </c:extLst>
        </c:ser>
        <c:ser>
          <c:idx val="18"/>
          <c:order val="18"/>
          <c:tx>
            <c:strRef>
              <c:f>Planilha1!$A$19</c:f>
              <c:strCache>
                <c:ptCount val="1"/>
                <c:pt idx="0">
                  <c:v>J02 FARINGITE AGUDA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Planilha1!$B$19</c:f>
              <c:numCache>
                <c:formatCode>General</c:formatCode>
                <c:ptCount val="1"/>
                <c:pt idx="0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1F7A-4805-91B6-3DB1D34280E5}"/>
            </c:ext>
          </c:extLst>
        </c:ser>
        <c:ser>
          <c:idx val="19"/>
          <c:order val="19"/>
          <c:tx>
            <c:strRef>
              <c:f>Planilha1!$A$20</c:f>
              <c:strCache>
                <c:ptCount val="1"/>
                <c:pt idx="0">
                  <c:v>H10 CONJUNTIVITE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Planilha1!$B$20</c:f>
              <c:numCache>
                <c:formatCode>General</c:formatCode>
                <c:ptCount val="1"/>
                <c:pt idx="0">
                  <c:v>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1F7A-4805-91B6-3DB1D34280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522623536"/>
        <c:axId val="-1522618096"/>
      </c:barChart>
      <c:catAx>
        <c:axId val="-152262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522618096"/>
        <c:crosses val="autoZero"/>
        <c:auto val="1"/>
        <c:lblAlgn val="ctr"/>
        <c:lblOffset val="100"/>
        <c:noMultiLvlLbl val="0"/>
      </c:catAx>
      <c:valAx>
        <c:axId val="-152261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2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252455066164679E-3"/>
          <c:y val="0.60645155314663868"/>
          <c:w val="0.9863774985153525"/>
          <c:h val="0.3797095242843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A105428143_0_199_150!$B$38</c:f>
              <c:strCache>
                <c:ptCount val="1"/>
                <c:pt idx="0">
                  <c:v>Procedimentos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A105428143_0_199_150!$A$39:$A$42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A105428143_0_199_150!$B$39:$B$42</c:f>
              <c:numCache>
                <c:formatCode>General</c:formatCode>
                <c:ptCount val="4"/>
                <c:pt idx="0">
                  <c:v>2352</c:v>
                </c:pt>
                <c:pt idx="1">
                  <c:v>1901</c:v>
                </c:pt>
                <c:pt idx="2">
                  <c:v>1493</c:v>
                </c:pt>
                <c:pt idx="3">
                  <c:v>2272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02-461B-B478-D222E86E5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-1522619184"/>
        <c:axId val="-1522618640"/>
      </c:barChart>
      <c:catAx>
        <c:axId val="-1522619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18640"/>
        <c:crosses val="autoZero"/>
        <c:auto val="1"/>
        <c:lblAlgn val="ctr"/>
        <c:lblOffset val="100"/>
        <c:noMultiLvlLbl val="0"/>
      </c:catAx>
      <c:valAx>
        <c:axId val="-152261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1918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A105428143_0_199_150!$B$44</c:f>
              <c:strCache>
                <c:ptCount val="1"/>
                <c:pt idx="0">
                  <c:v>Valor Investido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A105428143_0_199_150!$A$45:$A$48</c:f>
              <c:strCache>
                <c:ptCount val="4"/>
                <c:pt idx="0">
                  <c:v>Ano 2020</c:v>
                </c:pt>
                <c:pt idx="1">
                  <c:v>Ano 2021</c:v>
                </c:pt>
                <c:pt idx="2">
                  <c:v>Ano 2022</c:v>
                </c:pt>
                <c:pt idx="3">
                  <c:v>Ano 2023</c:v>
                </c:pt>
              </c:strCache>
            </c:strRef>
          </c:cat>
          <c:val>
            <c:numRef>
              <c:f>A105428143_0_199_150!$B$45:$B$48</c:f>
              <c:numCache>
                <c:formatCode>_("R$"* #,##0.00_);_("R$"* \(#,##0.00\);_("R$"* "-"??_);_(@_)</c:formatCode>
                <c:ptCount val="4"/>
                <c:pt idx="0">
                  <c:v>133587.45000000001</c:v>
                </c:pt>
                <c:pt idx="1">
                  <c:v>109962.43</c:v>
                </c:pt>
                <c:pt idx="2">
                  <c:v>136724.35999999999</c:v>
                </c:pt>
                <c:pt idx="3">
                  <c:v>237327.32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6F-44A2-BB6F-484BB4CB7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-1522615376"/>
        <c:axId val="-1522630608"/>
      </c:barChart>
      <c:catAx>
        <c:axId val="-1522615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30608"/>
        <c:crosses val="autoZero"/>
        <c:auto val="1"/>
        <c:lblAlgn val="ctr"/>
        <c:lblOffset val="100"/>
        <c:noMultiLvlLbl val="0"/>
      </c:catAx>
      <c:valAx>
        <c:axId val="-152263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52261537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5CFDE5-8A1A-4BC2-B99F-3E58C8878CA1}" type="doc">
      <dgm:prSet loTypeId="urn:microsoft.com/office/officeart/2005/8/layout/hProcess7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475858BA-8EC0-422A-B15B-793AC741B489}">
      <dgm:prSet phldrT="[Texto]"/>
      <dgm:spPr/>
      <dgm:t>
        <a:bodyPr/>
        <a:lstStyle/>
        <a:p>
          <a:r>
            <a:rPr lang="pt-BR" dirty="0"/>
            <a:t>1º </a:t>
          </a:r>
          <a:r>
            <a:rPr lang="pt-BR" dirty="0" err="1"/>
            <a:t>Quadri</a:t>
          </a:r>
          <a:endParaRPr lang="pt-BR" dirty="0"/>
        </a:p>
      </dgm:t>
    </dgm:pt>
    <dgm:pt modelId="{8E977A6E-7A3E-4BAC-87F7-F4AD962F4585}" type="parTrans" cxnId="{FD328F1A-39E4-4127-B911-4C017033C110}">
      <dgm:prSet/>
      <dgm:spPr/>
      <dgm:t>
        <a:bodyPr/>
        <a:lstStyle/>
        <a:p>
          <a:endParaRPr lang="pt-BR"/>
        </a:p>
      </dgm:t>
    </dgm:pt>
    <dgm:pt modelId="{AD38504E-0B7B-4EF5-B794-71D39425F1DE}" type="sibTrans" cxnId="{FD328F1A-39E4-4127-B911-4C017033C110}">
      <dgm:prSet/>
      <dgm:spPr/>
      <dgm:t>
        <a:bodyPr/>
        <a:lstStyle/>
        <a:p>
          <a:endParaRPr lang="pt-BR"/>
        </a:p>
      </dgm:t>
    </dgm:pt>
    <dgm:pt modelId="{6DB5784E-7A1C-4E40-942F-2D65033BE044}">
      <dgm:prSet phldrT="[Texto]"/>
      <dgm:spPr/>
      <dgm:t>
        <a:bodyPr/>
        <a:lstStyle/>
        <a:p>
          <a:r>
            <a:rPr lang="pt-BR" b="1" i="0" dirty="0"/>
            <a:t>34.039</a:t>
          </a:r>
          <a:endParaRPr lang="pt-BR" dirty="0"/>
        </a:p>
      </dgm:t>
    </dgm:pt>
    <dgm:pt modelId="{D234112F-3B19-4870-A423-0A92A82D90DB}" type="parTrans" cxnId="{75F4D278-0B4E-4099-B632-54928B3DE8F9}">
      <dgm:prSet/>
      <dgm:spPr/>
      <dgm:t>
        <a:bodyPr/>
        <a:lstStyle/>
        <a:p>
          <a:endParaRPr lang="pt-BR"/>
        </a:p>
      </dgm:t>
    </dgm:pt>
    <dgm:pt modelId="{D49B0A1D-E2C5-4822-927F-1379A3689753}" type="sibTrans" cxnId="{75F4D278-0B4E-4099-B632-54928B3DE8F9}">
      <dgm:prSet/>
      <dgm:spPr/>
      <dgm:t>
        <a:bodyPr/>
        <a:lstStyle/>
        <a:p>
          <a:endParaRPr lang="pt-BR"/>
        </a:p>
      </dgm:t>
    </dgm:pt>
    <dgm:pt modelId="{4A9CC557-F09A-4A22-A928-F5E83E64296D}">
      <dgm:prSet phldrT="[Texto]"/>
      <dgm:spPr/>
      <dgm:t>
        <a:bodyPr/>
        <a:lstStyle/>
        <a:p>
          <a:r>
            <a:rPr lang="pt-BR" dirty="0"/>
            <a:t>2º </a:t>
          </a:r>
          <a:r>
            <a:rPr lang="pt-BR" dirty="0" err="1"/>
            <a:t>Quadri</a:t>
          </a:r>
          <a:endParaRPr lang="pt-BR" dirty="0"/>
        </a:p>
      </dgm:t>
    </dgm:pt>
    <dgm:pt modelId="{ABAC0F64-5C21-4C73-9229-771FF7D851A4}" type="parTrans" cxnId="{56431C2A-0790-458D-BC33-0D53F5DD969B}">
      <dgm:prSet/>
      <dgm:spPr/>
      <dgm:t>
        <a:bodyPr/>
        <a:lstStyle/>
        <a:p>
          <a:endParaRPr lang="pt-BR"/>
        </a:p>
      </dgm:t>
    </dgm:pt>
    <dgm:pt modelId="{5D0DEEE5-3846-4FD7-94DF-4529DEFB8B74}" type="sibTrans" cxnId="{56431C2A-0790-458D-BC33-0D53F5DD969B}">
      <dgm:prSet/>
      <dgm:spPr/>
      <dgm:t>
        <a:bodyPr/>
        <a:lstStyle/>
        <a:p>
          <a:endParaRPr lang="pt-BR"/>
        </a:p>
      </dgm:t>
    </dgm:pt>
    <dgm:pt modelId="{A0F647C2-2813-49B9-A8E4-1B62CD47E20A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BR" b="1" i="0" dirty="0"/>
            <a:t>41.459</a:t>
          </a:r>
          <a:endParaRPr lang="pt-BR" dirty="0"/>
        </a:p>
      </dgm:t>
    </dgm:pt>
    <dgm:pt modelId="{8D52BBAF-A70A-41BA-A49E-E0236A70A02B}" type="parTrans" cxnId="{B3AD1B9B-FE32-439E-A05F-B8A2B9EFDEDF}">
      <dgm:prSet/>
      <dgm:spPr/>
      <dgm:t>
        <a:bodyPr/>
        <a:lstStyle/>
        <a:p>
          <a:endParaRPr lang="pt-BR"/>
        </a:p>
      </dgm:t>
    </dgm:pt>
    <dgm:pt modelId="{390F9815-45DD-439B-8AED-E619DBADFCE7}" type="sibTrans" cxnId="{B3AD1B9B-FE32-439E-A05F-B8A2B9EFDEDF}">
      <dgm:prSet/>
      <dgm:spPr/>
      <dgm:t>
        <a:bodyPr/>
        <a:lstStyle/>
        <a:p>
          <a:endParaRPr lang="pt-BR"/>
        </a:p>
      </dgm:t>
    </dgm:pt>
    <dgm:pt modelId="{9FC8C1D6-4645-4C3C-B0A9-026639182ABF}">
      <dgm:prSet phldrT="[Texto]"/>
      <dgm:spPr/>
      <dgm:t>
        <a:bodyPr/>
        <a:lstStyle/>
        <a:p>
          <a:r>
            <a:rPr lang="pt-BR" dirty="0"/>
            <a:t>3º </a:t>
          </a:r>
          <a:r>
            <a:rPr lang="pt-BR" dirty="0" err="1"/>
            <a:t>uadri</a:t>
          </a:r>
          <a:endParaRPr lang="pt-BR" dirty="0"/>
        </a:p>
      </dgm:t>
    </dgm:pt>
    <dgm:pt modelId="{8AFEAD49-F28E-4164-8B54-39C61316FE24}" type="parTrans" cxnId="{35583D91-7929-4AD5-889E-4D5F47B494FA}">
      <dgm:prSet/>
      <dgm:spPr/>
      <dgm:t>
        <a:bodyPr/>
        <a:lstStyle/>
        <a:p>
          <a:endParaRPr lang="pt-BR"/>
        </a:p>
      </dgm:t>
    </dgm:pt>
    <dgm:pt modelId="{21F7312B-1895-4C14-82F0-0D37EE51F930}" type="sibTrans" cxnId="{35583D91-7929-4AD5-889E-4D5F47B494FA}">
      <dgm:prSet/>
      <dgm:spPr/>
      <dgm:t>
        <a:bodyPr/>
        <a:lstStyle/>
        <a:p>
          <a:endParaRPr lang="pt-BR"/>
        </a:p>
      </dgm:t>
    </dgm:pt>
    <dgm:pt modelId="{AB6E2269-4FF5-40E9-B9B3-9AFF6E9B7408}">
      <dgm:prSet phldrT="[Texto]"/>
      <dgm:spPr/>
      <dgm:t>
        <a:bodyPr/>
        <a:lstStyle/>
        <a:p>
          <a:r>
            <a:rPr lang="pt-BR" b="1" i="0" dirty="0"/>
            <a:t>36.713</a:t>
          </a:r>
          <a:endParaRPr lang="pt-BR" dirty="0"/>
        </a:p>
      </dgm:t>
    </dgm:pt>
    <dgm:pt modelId="{EEB2E588-0E52-4BF2-A20D-A1B1862903A5}" type="parTrans" cxnId="{4BF87527-D50F-41BD-B6D3-013DA2B34BFD}">
      <dgm:prSet/>
      <dgm:spPr/>
      <dgm:t>
        <a:bodyPr/>
        <a:lstStyle/>
        <a:p>
          <a:endParaRPr lang="pt-BR"/>
        </a:p>
      </dgm:t>
    </dgm:pt>
    <dgm:pt modelId="{57E5A5B1-7BC6-403C-80B9-3F0D8B3AA932}" type="sibTrans" cxnId="{4BF87527-D50F-41BD-B6D3-013DA2B34BFD}">
      <dgm:prSet/>
      <dgm:spPr/>
      <dgm:t>
        <a:bodyPr/>
        <a:lstStyle/>
        <a:p>
          <a:endParaRPr lang="pt-BR"/>
        </a:p>
      </dgm:t>
    </dgm:pt>
    <dgm:pt modelId="{757AA24E-1125-41FC-8B2F-199D70BBC349}" type="pres">
      <dgm:prSet presAssocID="{285CFDE5-8A1A-4BC2-B99F-3E58C8878C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07E8AE9-6706-4B24-B1E0-48517F039152}" type="pres">
      <dgm:prSet presAssocID="{475858BA-8EC0-422A-B15B-793AC741B489}" presName="compositeNode" presStyleCnt="0">
        <dgm:presLayoutVars>
          <dgm:bulletEnabled val="1"/>
        </dgm:presLayoutVars>
      </dgm:prSet>
      <dgm:spPr/>
    </dgm:pt>
    <dgm:pt modelId="{C7B691E4-D708-4B90-9A05-21F2C49FDA13}" type="pres">
      <dgm:prSet presAssocID="{475858BA-8EC0-422A-B15B-793AC741B489}" presName="bgRect" presStyleLbl="node1" presStyleIdx="0" presStyleCnt="3"/>
      <dgm:spPr/>
      <dgm:t>
        <a:bodyPr/>
        <a:lstStyle/>
        <a:p>
          <a:endParaRPr lang="pt-BR"/>
        </a:p>
      </dgm:t>
    </dgm:pt>
    <dgm:pt modelId="{ADB4C580-D749-49F9-845D-FEEB2BF77DBE}" type="pres">
      <dgm:prSet presAssocID="{475858BA-8EC0-422A-B15B-793AC741B48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5262A3-0582-4C34-B0A1-F1303FE2445C}" type="pres">
      <dgm:prSet presAssocID="{475858BA-8EC0-422A-B15B-793AC741B48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AA0BAB-70A4-4489-978B-FC15A5172440}" type="pres">
      <dgm:prSet presAssocID="{AD38504E-0B7B-4EF5-B794-71D39425F1DE}" presName="hSp" presStyleCnt="0"/>
      <dgm:spPr/>
    </dgm:pt>
    <dgm:pt modelId="{66EEA637-8BAC-402A-A57E-3ADF2C186F6A}" type="pres">
      <dgm:prSet presAssocID="{AD38504E-0B7B-4EF5-B794-71D39425F1DE}" presName="vProcSp" presStyleCnt="0"/>
      <dgm:spPr/>
    </dgm:pt>
    <dgm:pt modelId="{D796732D-9EAB-48BE-BD25-D4ED02353609}" type="pres">
      <dgm:prSet presAssocID="{AD38504E-0B7B-4EF5-B794-71D39425F1DE}" presName="vSp1" presStyleCnt="0"/>
      <dgm:spPr/>
    </dgm:pt>
    <dgm:pt modelId="{7BDE2333-43AC-4915-80F2-F80D66480AB5}" type="pres">
      <dgm:prSet presAssocID="{AD38504E-0B7B-4EF5-B794-71D39425F1DE}" presName="simulatedConn" presStyleLbl="solidFgAcc1" presStyleIdx="0" presStyleCnt="2"/>
      <dgm:spPr/>
    </dgm:pt>
    <dgm:pt modelId="{F18009AD-972A-4D4D-9024-8FF221DB64D2}" type="pres">
      <dgm:prSet presAssocID="{AD38504E-0B7B-4EF5-B794-71D39425F1DE}" presName="vSp2" presStyleCnt="0"/>
      <dgm:spPr/>
    </dgm:pt>
    <dgm:pt modelId="{B50A43A7-0A45-48C6-B462-B3CA25394AB3}" type="pres">
      <dgm:prSet presAssocID="{AD38504E-0B7B-4EF5-B794-71D39425F1DE}" presName="sibTrans" presStyleCnt="0"/>
      <dgm:spPr/>
    </dgm:pt>
    <dgm:pt modelId="{B167A9EA-6AF1-4BC0-81C0-6B9A044F81B0}" type="pres">
      <dgm:prSet presAssocID="{4A9CC557-F09A-4A22-A928-F5E83E64296D}" presName="compositeNode" presStyleCnt="0">
        <dgm:presLayoutVars>
          <dgm:bulletEnabled val="1"/>
        </dgm:presLayoutVars>
      </dgm:prSet>
      <dgm:spPr/>
    </dgm:pt>
    <dgm:pt modelId="{386D88BB-7696-4588-970F-FC43DED9337E}" type="pres">
      <dgm:prSet presAssocID="{4A9CC557-F09A-4A22-A928-F5E83E64296D}" presName="bgRect" presStyleLbl="node1" presStyleIdx="1" presStyleCnt="3" custLinFactNeighborX="0" custLinFactNeighborY="1251"/>
      <dgm:spPr/>
      <dgm:t>
        <a:bodyPr/>
        <a:lstStyle/>
        <a:p>
          <a:endParaRPr lang="pt-BR"/>
        </a:p>
      </dgm:t>
    </dgm:pt>
    <dgm:pt modelId="{AC267F08-80F8-41C7-9638-28BAC0ACB7FD}" type="pres">
      <dgm:prSet presAssocID="{4A9CC557-F09A-4A22-A928-F5E83E64296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C05EA3-E09F-4D69-BC30-B337C6D5EF61}" type="pres">
      <dgm:prSet presAssocID="{4A9CC557-F09A-4A22-A928-F5E83E64296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B456A3-9150-445E-B41B-BCD5C473CB5B}" type="pres">
      <dgm:prSet presAssocID="{5D0DEEE5-3846-4FD7-94DF-4529DEFB8B74}" presName="hSp" presStyleCnt="0"/>
      <dgm:spPr/>
    </dgm:pt>
    <dgm:pt modelId="{CF72C137-4A47-47F8-97F3-578B1FF2BADA}" type="pres">
      <dgm:prSet presAssocID="{5D0DEEE5-3846-4FD7-94DF-4529DEFB8B74}" presName="vProcSp" presStyleCnt="0"/>
      <dgm:spPr/>
    </dgm:pt>
    <dgm:pt modelId="{99C9F610-D09F-414A-8476-5170EF3B2B36}" type="pres">
      <dgm:prSet presAssocID="{5D0DEEE5-3846-4FD7-94DF-4529DEFB8B74}" presName="vSp1" presStyleCnt="0"/>
      <dgm:spPr/>
    </dgm:pt>
    <dgm:pt modelId="{3912976A-1B3C-43D6-AA78-B9DAC2E564BB}" type="pres">
      <dgm:prSet presAssocID="{5D0DEEE5-3846-4FD7-94DF-4529DEFB8B74}" presName="simulatedConn" presStyleLbl="solidFgAcc1" presStyleIdx="1" presStyleCnt="2"/>
      <dgm:spPr/>
    </dgm:pt>
    <dgm:pt modelId="{68B140E7-E61C-4946-AC3F-86BDC2EEDF94}" type="pres">
      <dgm:prSet presAssocID="{5D0DEEE5-3846-4FD7-94DF-4529DEFB8B74}" presName="vSp2" presStyleCnt="0"/>
      <dgm:spPr/>
    </dgm:pt>
    <dgm:pt modelId="{17641BCB-BCD9-462D-99A9-79938847F37E}" type="pres">
      <dgm:prSet presAssocID="{5D0DEEE5-3846-4FD7-94DF-4529DEFB8B74}" presName="sibTrans" presStyleCnt="0"/>
      <dgm:spPr/>
    </dgm:pt>
    <dgm:pt modelId="{C87108BC-83EB-465D-8DA9-FFBA313762F7}" type="pres">
      <dgm:prSet presAssocID="{9FC8C1D6-4645-4C3C-B0A9-026639182ABF}" presName="compositeNode" presStyleCnt="0">
        <dgm:presLayoutVars>
          <dgm:bulletEnabled val="1"/>
        </dgm:presLayoutVars>
      </dgm:prSet>
      <dgm:spPr/>
    </dgm:pt>
    <dgm:pt modelId="{3EE70229-45F4-48FF-B142-075A2E7DB6FC}" type="pres">
      <dgm:prSet presAssocID="{9FC8C1D6-4645-4C3C-B0A9-026639182ABF}" presName="bgRect" presStyleLbl="node1" presStyleIdx="2" presStyleCnt="3"/>
      <dgm:spPr/>
      <dgm:t>
        <a:bodyPr/>
        <a:lstStyle/>
        <a:p>
          <a:endParaRPr lang="pt-BR"/>
        </a:p>
      </dgm:t>
    </dgm:pt>
    <dgm:pt modelId="{2A189D8E-70BE-43AC-98B0-823CE12FD1F7}" type="pres">
      <dgm:prSet presAssocID="{9FC8C1D6-4645-4C3C-B0A9-026639182AB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ACCDC0-2358-4F39-B6E8-7488923119D2}" type="pres">
      <dgm:prSet presAssocID="{9FC8C1D6-4645-4C3C-B0A9-026639182AB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440EA10-7248-467C-A5FA-A189A18CBF37}" type="presOf" srcId="{285CFDE5-8A1A-4BC2-B99F-3E58C8878CA1}" destId="{757AA24E-1125-41FC-8B2F-199D70BBC349}" srcOrd="0" destOrd="0" presId="urn:microsoft.com/office/officeart/2005/8/layout/hProcess7"/>
    <dgm:cxn modelId="{07E3B36E-7E69-4126-80ED-92D0748952E7}" type="presOf" srcId="{AB6E2269-4FF5-40E9-B9B3-9AFF6E9B7408}" destId="{C0ACCDC0-2358-4F39-B6E8-7488923119D2}" srcOrd="0" destOrd="0" presId="urn:microsoft.com/office/officeart/2005/8/layout/hProcess7"/>
    <dgm:cxn modelId="{99CBC54E-F108-4C7F-8D3C-23C43EC455A4}" type="presOf" srcId="{9FC8C1D6-4645-4C3C-B0A9-026639182ABF}" destId="{2A189D8E-70BE-43AC-98B0-823CE12FD1F7}" srcOrd="1" destOrd="0" presId="urn:microsoft.com/office/officeart/2005/8/layout/hProcess7"/>
    <dgm:cxn modelId="{B3AD1B9B-FE32-439E-A05F-B8A2B9EFDEDF}" srcId="{4A9CC557-F09A-4A22-A928-F5E83E64296D}" destId="{A0F647C2-2813-49B9-A8E4-1B62CD47E20A}" srcOrd="0" destOrd="0" parTransId="{8D52BBAF-A70A-41BA-A49E-E0236A70A02B}" sibTransId="{390F9815-45DD-439B-8AED-E619DBADFCE7}"/>
    <dgm:cxn modelId="{C16A1C50-9269-4FC0-8835-E332E661D51B}" type="presOf" srcId="{475858BA-8EC0-422A-B15B-793AC741B489}" destId="{C7B691E4-D708-4B90-9A05-21F2C49FDA13}" srcOrd="0" destOrd="0" presId="urn:microsoft.com/office/officeart/2005/8/layout/hProcess7"/>
    <dgm:cxn modelId="{FD328F1A-39E4-4127-B911-4C017033C110}" srcId="{285CFDE5-8A1A-4BC2-B99F-3E58C8878CA1}" destId="{475858BA-8EC0-422A-B15B-793AC741B489}" srcOrd="0" destOrd="0" parTransId="{8E977A6E-7A3E-4BAC-87F7-F4AD962F4585}" sibTransId="{AD38504E-0B7B-4EF5-B794-71D39425F1DE}"/>
    <dgm:cxn modelId="{4BF87527-D50F-41BD-B6D3-013DA2B34BFD}" srcId="{9FC8C1D6-4645-4C3C-B0A9-026639182ABF}" destId="{AB6E2269-4FF5-40E9-B9B3-9AFF6E9B7408}" srcOrd="0" destOrd="0" parTransId="{EEB2E588-0E52-4BF2-A20D-A1B1862903A5}" sibTransId="{57E5A5B1-7BC6-403C-80B9-3F0D8B3AA932}"/>
    <dgm:cxn modelId="{25113945-99A9-4BD1-BB56-EB52FAED4E67}" type="presOf" srcId="{A0F647C2-2813-49B9-A8E4-1B62CD47E20A}" destId="{76C05EA3-E09F-4D69-BC30-B337C6D5EF61}" srcOrd="0" destOrd="0" presId="urn:microsoft.com/office/officeart/2005/8/layout/hProcess7"/>
    <dgm:cxn modelId="{D9AC13D4-7992-4B1A-A99C-CF7F0DC901F9}" type="presOf" srcId="{9FC8C1D6-4645-4C3C-B0A9-026639182ABF}" destId="{3EE70229-45F4-48FF-B142-075A2E7DB6FC}" srcOrd="0" destOrd="0" presId="urn:microsoft.com/office/officeart/2005/8/layout/hProcess7"/>
    <dgm:cxn modelId="{75C4C718-D81B-4B60-9A0A-A956206166AF}" type="presOf" srcId="{475858BA-8EC0-422A-B15B-793AC741B489}" destId="{ADB4C580-D749-49F9-845D-FEEB2BF77DBE}" srcOrd="1" destOrd="0" presId="urn:microsoft.com/office/officeart/2005/8/layout/hProcess7"/>
    <dgm:cxn modelId="{35583D91-7929-4AD5-889E-4D5F47B494FA}" srcId="{285CFDE5-8A1A-4BC2-B99F-3E58C8878CA1}" destId="{9FC8C1D6-4645-4C3C-B0A9-026639182ABF}" srcOrd="2" destOrd="0" parTransId="{8AFEAD49-F28E-4164-8B54-39C61316FE24}" sibTransId="{21F7312B-1895-4C14-82F0-0D37EE51F930}"/>
    <dgm:cxn modelId="{3D50B636-61BD-4E23-B0A0-E7F41E914DC4}" type="presOf" srcId="{6DB5784E-7A1C-4E40-942F-2D65033BE044}" destId="{835262A3-0582-4C34-B0A1-F1303FE2445C}" srcOrd="0" destOrd="0" presId="urn:microsoft.com/office/officeart/2005/8/layout/hProcess7"/>
    <dgm:cxn modelId="{C0E4AA38-5907-4B50-985A-E92E9B6F07E0}" type="presOf" srcId="{4A9CC557-F09A-4A22-A928-F5E83E64296D}" destId="{386D88BB-7696-4588-970F-FC43DED9337E}" srcOrd="0" destOrd="0" presId="urn:microsoft.com/office/officeart/2005/8/layout/hProcess7"/>
    <dgm:cxn modelId="{56431C2A-0790-458D-BC33-0D53F5DD969B}" srcId="{285CFDE5-8A1A-4BC2-B99F-3E58C8878CA1}" destId="{4A9CC557-F09A-4A22-A928-F5E83E64296D}" srcOrd="1" destOrd="0" parTransId="{ABAC0F64-5C21-4C73-9229-771FF7D851A4}" sibTransId="{5D0DEEE5-3846-4FD7-94DF-4529DEFB8B74}"/>
    <dgm:cxn modelId="{F523EE64-3725-49D2-A225-B44F01DD7592}" type="presOf" srcId="{4A9CC557-F09A-4A22-A928-F5E83E64296D}" destId="{AC267F08-80F8-41C7-9638-28BAC0ACB7FD}" srcOrd="1" destOrd="0" presId="urn:microsoft.com/office/officeart/2005/8/layout/hProcess7"/>
    <dgm:cxn modelId="{75F4D278-0B4E-4099-B632-54928B3DE8F9}" srcId="{475858BA-8EC0-422A-B15B-793AC741B489}" destId="{6DB5784E-7A1C-4E40-942F-2D65033BE044}" srcOrd="0" destOrd="0" parTransId="{D234112F-3B19-4870-A423-0A92A82D90DB}" sibTransId="{D49B0A1D-E2C5-4822-927F-1379A3689753}"/>
    <dgm:cxn modelId="{CC38A705-2AB6-4B7D-AC98-6E72AA25CC3C}" type="presParOf" srcId="{757AA24E-1125-41FC-8B2F-199D70BBC349}" destId="{607E8AE9-6706-4B24-B1E0-48517F039152}" srcOrd="0" destOrd="0" presId="urn:microsoft.com/office/officeart/2005/8/layout/hProcess7"/>
    <dgm:cxn modelId="{A348492D-5A0E-446E-8204-6063D25E5921}" type="presParOf" srcId="{607E8AE9-6706-4B24-B1E0-48517F039152}" destId="{C7B691E4-D708-4B90-9A05-21F2C49FDA13}" srcOrd="0" destOrd="0" presId="urn:microsoft.com/office/officeart/2005/8/layout/hProcess7"/>
    <dgm:cxn modelId="{83D7773A-5798-4776-8EA3-1BD31FD4F080}" type="presParOf" srcId="{607E8AE9-6706-4B24-B1E0-48517F039152}" destId="{ADB4C580-D749-49F9-845D-FEEB2BF77DBE}" srcOrd="1" destOrd="0" presId="urn:microsoft.com/office/officeart/2005/8/layout/hProcess7"/>
    <dgm:cxn modelId="{0EB11EF6-9767-4CDA-A97D-116ECDCA8EEA}" type="presParOf" srcId="{607E8AE9-6706-4B24-B1E0-48517F039152}" destId="{835262A3-0582-4C34-B0A1-F1303FE2445C}" srcOrd="2" destOrd="0" presId="urn:microsoft.com/office/officeart/2005/8/layout/hProcess7"/>
    <dgm:cxn modelId="{B0D1D7FB-EEE3-47C7-AB16-C10D7026E864}" type="presParOf" srcId="{757AA24E-1125-41FC-8B2F-199D70BBC349}" destId="{A7AA0BAB-70A4-4489-978B-FC15A5172440}" srcOrd="1" destOrd="0" presId="urn:microsoft.com/office/officeart/2005/8/layout/hProcess7"/>
    <dgm:cxn modelId="{0DD2D9D9-75F5-4103-9504-1C46059AEC7B}" type="presParOf" srcId="{757AA24E-1125-41FC-8B2F-199D70BBC349}" destId="{66EEA637-8BAC-402A-A57E-3ADF2C186F6A}" srcOrd="2" destOrd="0" presId="urn:microsoft.com/office/officeart/2005/8/layout/hProcess7"/>
    <dgm:cxn modelId="{C0E3BCEB-F29E-4E5A-9DFA-64C6A76294FE}" type="presParOf" srcId="{66EEA637-8BAC-402A-A57E-3ADF2C186F6A}" destId="{D796732D-9EAB-48BE-BD25-D4ED02353609}" srcOrd="0" destOrd="0" presId="urn:microsoft.com/office/officeart/2005/8/layout/hProcess7"/>
    <dgm:cxn modelId="{57502C0D-C241-4B13-82E3-8C40B025D2C1}" type="presParOf" srcId="{66EEA637-8BAC-402A-A57E-3ADF2C186F6A}" destId="{7BDE2333-43AC-4915-80F2-F80D66480AB5}" srcOrd="1" destOrd="0" presId="urn:microsoft.com/office/officeart/2005/8/layout/hProcess7"/>
    <dgm:cxn modelId="{29B4A908-58C5-4089-96E3-BFAB0A72B1AB}" type="presParOf" srcId="{66EEA637-8BAC-402A-A57E-3ADF2C186F6A}" destId="{F18009AD-972A-4D4D-9024-8FF221DB64D2}" srcOrd="2" destOrd="0" presId="urn:microsoft.com/office/officeart/2005/8/layout/hProcess7"/>
    <dgm:cxn modelId="{2E890830-90D4-4E9B-85C0-E32346F57DE5}" type="presParOf" srcId="{757AA24E-1125-41FC-8B2F-199D70BBC349}" destId="{B50A43A7-0A45-48C6-B462-B3CA25394AB3}" srcOrd="3" destOrd="0" presId="urn:microsoft.com/office/officeart/2005/8/layout/hProcess7"/>
    <dgm:cxn modelId="{6E6C3D96-F0B3-43DF-A78C-04C1C33D5580}" type="presParOf" srcId="{757AA24E-1125-41FC-8B2F-199D70BBC349}" destId="{B167A9EA-6AF1-4BC0-81C0-6B9A044F81B0}" srcOrd="4" destOrd="0" presId="urn:microsoft.com/office/officeart/2005/8/layout/hProcess7"/>
    <dgm:cxn modelId="{244DBE19-C4A1-4804-BD54-73B374E3A9C9}" type="presParOf" srcId="{B167A9EA-6AF1-4BC0-81C0-6B9A044F81B0}" destId="{386D88BB-7696-4588-970F-FC43DED9337E}" srcOrd="0" destOrd="0" presId="urn:microsoft.com/office/officeart/2005/8/layout/hProcess7"/>
    <dgm:cxn modelId="{2D705CEB-7A9C-45B4-A4C6-9B30E765EEB3}" type="presParOf" srcId="{B167A9EA-6AF1-4BC0-81C0-6B9A044F81B0}" destId="{AC267F08-80F8-41C7-9638-28BAC0ACB7FD}" srcOrd="1" destOrd="0" presId="urn:microsoft.com/office/officeart/2005/8/layout/hProcess7"/>
    <dgm:cxn modelId="{29B99B0C-7412-415B-B84E-DF824A690B6E}" type="presParOf" srcId="{B167A9EA-6AF1-4BC0-81C0-6B9A044F81B0}" destId="{76C05EA3-E09F-4D69-BC30-B337C6D5EF61}" srcOrd="2" destOrd="0" presId="urn:microsoft.com/office/officeart/2005/8/layout/hProcess7"/>
    <dgm:cxn modelId="{5FE01775-1E4A-427A-A4A9-65808BE3D831}" type="presParOf" srcId="{757AA24E-1125-41FC-8B2F-199D70BBC349}" destId="{B6B456A3-9150-445E-B41B-BCD5C473CB5B}" srcOrd="5" destOrd="0" presId="urn:microsoft.com/office/officeart/2005/8/layout/hProcess7"/>
    <dgm:cxn modelId="{69D19A2F-2BDC-44AC-A4EF-F822594C9603}" type="presParOf" srcId="{757AA24E-1125-41FC-8B2F-199D70BBC349}" destId="{CF72C137-4A47-47F8-97F3-578B1FF2BADA}" srcOrd="6" destOrd="0" presId="urn:microsoft.com/office/officeart/2005/8/layout/hProcess7"/>
    <dgm:cxn modelId="{B68D0B94-D386-42C4-89E9-27722B60BC8B}" type="presParOf" srcId="{CF72C137-4A47-47F8-97F3-578B1FF2BADA}" destId="{99C9F610-D09F-414A-8476-5170EF3B2B36}" srcOrd="0" destOrd="0" presId="urn:microsoft.com/office/officeart/2005/8/layout/hProcess7"/>
    <dgm:cxn modelId="{A4511D7D-B133-4FD0-BEF1-3BBB03BA7CF7}" type="presParOf" srcId="{CF72C137-4A47-47F8-97F3-578B1FF2BADA}" destId="{3912976A-1B3C-43D6-AA78-B9DAC2E564BB}" srcOrd="1" destOrd="0" presId="urn:microsoft.com/office/officeart/2005/8/layout/hProcess7"/>
    <dgm:cxn modelId="{B0C8B11D-D1A5-42C5-B5D3-273E33278A79}" type="presParOf" srcId="{CF72C137-4A47-47F8-97F3-578B1FF2BADA}" destId="{68B140E7-E61C-4946-AC3F-86BDC2EEDF94}" srcOrd="2" destOrd="0" presId="urn:microsoft.com/office/officeart/2005/8/layout/hProcess7"/>
    <dgm:cxn modelId="{435CD370-0D8C-445A-AB54-205B9E57595F}" type="presParOf" srcId="{757AA24E-1125-41FC-8B2F-199D70BBC349}" destId="{17641BCB-BCD9-462D-99A9-79938847F37E}" srcOrd="7" destOrd="0" presId="urn:microsoft.com/office/officeart/2005/8/layout/hProcess7"/>
    <dgm:cxn modelId="{C3DE302C-EC6A-42B0-A98D-3C57F6A07721}" type="presParOf" srcId="{757AA24E-1125-41FC-8B2F-199D70BBC349}" destId="{C87108BC-83EB-465D-8DA9-FFBA313762F7}" srcOrd="8" destOrd="0" presId="urn:microsoft.com/office/officeart/2005/8/layout/hProcess7"/>
    <dgm:cxn modelId="{C015FE2B-DFF6-4B9E-B0C1-202C1E9BB08E}" type="presParOf" srcId="{C87108BC-83EB-465D-8DA9-FFBA313762F7}" destId="{3EE70229-45F4-48FF-B142-075A2E7DB6FC}" srcOrd="0" destOrd="0" presId="urn:microsoft.com/office/officeart/2005/8/layout/hProcess7"/>
    <dgm:cxn modelId="{C6823F7D-512D-4349-9991-A0F972B73223}" type="presParOf" srcId="{C87108BC-83EB-465D-8DA9-FFBA313762F7}" destId="{2A189D8E-70BE-43AC-98B0-823CE12FD1F7}" srcOrd="1" destOrd="0" presId="urn:microsoft.com/office/officeart/2005/8/layout/hProcess7"/>
    <dgm:cxn modelId="{35725CC2-ED04-4105-91A2-8B8821EA9D8E}" type="presParOf" srcId="{C87108BC-83EB-465D-8DA9-FFBA313762F7}" destId="{C0ACCDC0-2358-4F39-B6E8-7488923119D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ED5310-77F1-438D-A95E-0DDDF7918102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B98027A9-9BA1-43C9-9662-8F5803C68098}">
      <dgm:prSet custT="1"/>
      <dgm:spPr/>
      <dgm:t>
        <a:bodyPr/>
        <a:lstStyle/>
        <a:p>
          <a:r>
            <a:rPr lang="pt-BR" sz="1800" dirty="0"/>
            <a:t>Pacientes/ </a:t>
          </a:r>
          <a:r>
            <a:rPr lang="pt-BR" sz="1700" dirty="0"/>
            <a:t>Acompanhantes</a:t>
          </a:r>
          <a:r>
            <a:rPr lang="pt-BR" sz="1800" dirty="0"/>
            <a:t> transportados</a:t>
          </a:r>
        </a:p>
      </dgm:t>
    </dgm:pt>
    <dgm:pt modelId="{7A6E2526-0BF2-405B-84A8-6D07D54196C4}" type="parTrans" cxnId="{1EB27A0D-7147-4FC6-93C3-BC927F3504D0}">
      <dgm:prSet/>
      <dgm:spPr/>
      <dgm:t>
        <a:bodyPr/>
        <a:lstStyle/>
        <a:p>
          <a:endParaRPr lang="pt-BR"/>
        </a:p>
      </dgm:t>
    </dgm:pt>
    <dgm:pt modelId="{156B9F6D-1B6D-4954-9621-39B66A9368AA}" type="sibTrans" cxnId="{1EB27A0D-7147-4FC6-93C3-BC927F3504D0}">
      <dgm:prSet/>
      <dgm:spPr/>
      <dgm:t>
        <a:bodyPr/>
        <a:lstStyle/>
        <a:p>
          <a:endParaRPr lang="pt-BR"/>
        </a:p>
      </dgm:t>
    </dgm:pt>
    <dgm:pt modelId="{E8CA9398-3E89-42B0-8F49-AAF5D75DBCA8}">
      <dgm:prSet custT="1"/>
      <dgm:spPr/>
      <dgm:t>
        <a:bodyPr/>
        <a:lstStyle/>
        <a:p>
          <a:r>
            <a:rPr lang="pt-BR" sz="1800" dirty="0"/>
            <a:t>Pacientes: 1.514</a:t>
          </a:r>
        </a:p>
      </dgm:t>
    </dgm:pt>
    <dgm:pt modelId="{ADFF62B2-E2E5-40E0-A142-921021459E9E}" type="parTrans" cxnId="{2B6E5BC3-5F71-4D83-BE1B-285E126490AD}">
      <dgm:prSet/>
      <dgm:spPr/>
      <dgm:t>
        <a:bodyPr/>
        <a:lstStyle/>
        <a:p>
          <a:endParaRPr lang="pt-BR"/>
        </a:p>
      </dgm:t>
    </dgm:pt>
    <dgm:pt modelId="{5380B635-0B7A-4C82-8468-D5070BC31D2E}" type="sibTrans" cxnId="{2B6E5BC3-5F71-4D83-BE1B-285E126490AD}">
      <dgm:prSet/>
      <dgm:spPr/>
      <dgm:t>
        <a:bodyPr/>
        <a:lstStyle/>
        <a:p>
          <a:endParaRPr lang="pt-BR"/>
        </a:p>
      </dgm:t>
    </dgm:pt>
    <dgm:pt modelId="{8766D217-FB1C-487F-ADD7-37621E21F638}">
      <dgm:prSet custT="1"/>
      <dgm:spPr/>
      <dgm:t>
        <a:bodyPr/>
        <a:lstStyle/>
        <a:p>
          <a:r>
            <a:rPr lang="pt-BR" sz="1800" dirty="0"/>
            <a:t>Viagens realizadas</a:t>
          </a:r>
        </a:p>
      </dgm:t>
    </dgm:pt>
    <dgm:pt modelId="{3B0CBCA0-F644-424A-9A14-7B33DEDD1B36}" type="parTrans" cxnId="{37A70A04-D8DF-4D5A-A668-902B7A9E2EC8}">
      <dgm:prSet/>
      <dgm:spPr/>
      <dgm:t>
        <a:bodyPr/>
        <a:lstStyle/>
        <a:p>
          <a:endParaRPr lang="pt-BR"/>
        </a:p>
      </dgm:t>
    </dgm:pt>
    <dgm:pt modelId="{DB9EF560-61ED-47AB-B3EE-A65DC28337FB}" type="sibTrans" cxnId="{37A70A04-D8DF-4D5A-A668-902B7A9E2EC8}">
      <dgm:prSet/>
      <dgm:spPr/>
      <dgm:t>
        <a:bodyPr/>
        <a:lstStyle/>
        <a:p>
          <a:endParaRPr lang="pt-BR"/>
        </a:p>
      </dgm:t>
    </dgm:pt>
    <dgm:pt modelId="{8A896149-2268-4783-B206-118212D43468}">
      <dgm:prSet custT="1"/>
      <dgm:spPr/>
      <dgm:t>
        <a:bodyPr/>
        <a:lstStyle/>
        <a:p>
          <a:r>
            <a:rPr lang="pt-BR" sz="1800" dirty="0"/>
            <a:t>579</a:t>
          </a:r>
        </a:p>
      </dgm:t>
    </dgm:pt>
    <dgm:pt modelId="{3F247ABA-C935-4F7E-96E9-3B2FE4FE5E95}" type="parTrans" cxnId="{D21893DE-73F0-46BB-8163-E90438E76832}">
      <dgm:prSet/>
      <dgm:spPr/>
      <dgm:t>
        <a:bodyPr/>
        <a:lstStyle/>
        <a:p>
          <a:endParaRPr lang="pt-BR"/>
        </a:p>
      </dgm:t>
    </dgm:pt>
    <dgm:pt modelId="{74FA5B7B-4584-4BDD-8078-29724C08DD49}" type="sibTrans" cxnId="{D21893DE-73F0-46BB-8163-E90438E76832}">
      <dgm:prSet/>
      <dgm:spPr/>
      <dgm:t>
        <a:bodyPr/>
        <a:lstStyle/>
        <a:p>
          <a:endParaRPr lang="pt-BR"/>
        </a:p>
      </dgm:t>
    </dgm:pt>
    <dgm:pt modelId="{11A75581-17F4-4EAC-AFBB-CC50D55CC229}">
      <dgm:prSet custT="1"/>
      <dgm:spPr/>
      <dgm:t>
        <a:bodyPr/>
        <a:lstStyle/>
        <a:p>
          <a:r>
            <a:rPr lang="pt-BR" sz="1800" dirty="0"/>
            <a:t>Acompanhantes: 458</a:t>
          </a:r>
        </a:p>
      </dgm:t>
    </dgm:pt>
    <dgm:pt modelId="{52A563AB-92E7-45FB-9A54-5D8281B523B8}" type="parTrans" cxnId="{A6978A89-40D1-4848-93CA-79E1B4D02BAC}">
      <dgm:prSet/>
      <dgm:spPr/>
      <dgm:t>
        <a:bodyPr/>
        <a:lstStyle/>
        <a:p>
          <a:endParaRPr lang="pt-BR"/>
        </a:p>
      </dgm:t>
    </dgm:pt>
    <dgm:pt modelId="{58BE98DE-5AEA-46C8-A701-CA1D47FB33E4}" type="sibTrans" cxnId="{A6978A89-40D1-4848-93CA-79E1B4D02BAC}">
      <dgm:prSet/>
      <dgm:spPr/>
      <dgm:t>
        <a:bodyPr/>
        <a:lstStyle/>
        <a:p>
          <a:endParaRPr lang="pt-BR"/>
        </a:p>
      </dgm:t>
    </dgm:pt>
    <dgm:pt modelId="{1C3F1627-9571-4A1A-A266-4867E3D4029A}">
      <dgm:prSet custT="1"/>
      <dgm:spPr/>
      <dgm:t>
        <a:bodyPr/>
        <a:lstStyle/>
        <a:p>
          <a:r>
            <a:rPr lang="pt-BR" sz="1800" dirty="0"/>
            <a:t>Km rodados</a:t>
          </a:r>
        </a:p>
      </dgm:t>
    </dgm:pt>
    <dgm:pt modelId="{BEE44EAD-7F41-4D8D-9B25-E0DD267D7AB7}" type="parTrans" cxnId="{42A87D82-C26D-4758-9E8B-E5CD874D7596}">
      <dgm:prSet/>
      <dgm:spPr/>
      <dgm:t>
        <a:bodyPr/>
        <a:lstStyle/>
        <a:p>
          <a:endParaRPr lang="pt-BR"/>
        </a:p>
      </dgm:t>
    </dgm:pt>
    <dgm:pt modelId="{97D78CF6-7EBC-4EEF-BA21-A5201DA5DEB6}" type="sibTrans" cxnId="{42A87D82-C26D-4758-9E8B-E5CD874D7596}">
      <dgm:prSet/>
      <dgm:spPr/>
      <dgm:t>
        <a:bodyPr/>
        <a:lstStyle/>
        <a:p>
          <a:endParaRPr lang="pt-BR"/>
        </a:p>
      </dgm:t>
    </dgm:pt>
    <dgm:pt modelId="{36D9154A-6F72-4DAC-984D-9ABD74057779}">
      <dgm:prSet custT="1"/>
      <dgm:spPr/>
      <dgm:t>
        <a:bodyPr/>
        <a:lstStyle/>
        <a:p>
          <a:r>
            <a:rPr lang="pt-BR" sz="1800" b="0" i="0" dirty="0"/>
            <a:t>127.189 </a:t>
          </a:r>
          <a:r>
            <a:rPr lang="pt-BR" sz="1800" b="0" dirty="0"/>
            <a:t>km</a:t>
          </a:r>
        </a:p>
      </dgm:t>
    </dgm:pt>
    <dgm:pt modelId="{CC0AB5A9-7B60-443B-8F03-3E9A82B82A0A}" type="parTrans" cxnId="{F6E88B06-4CE0-4C71-A5C5-62CCBF2A3640}">
      <dgm:prSet/>
      <dgm:spPr/>
      <dgm:t>
        <a:bodyPr/>
        <a:lstStyle/>
        <a:p>
          <a:endParaRPr lang="pt-BR"/>
        </a:p>
      </dgm:t>
    </dgm:pt>
    <dgm:pt modelId="{6BB0DD65-375B-40E3-9A3D-1E25590F1F53}" type="sibTrans" cxnId="{F6E88B06-4CE0-4C71-A5C5-62CCBF2A3640}">
      <dgm:prSet/>
      <dgm:spPr/>
      <dgm:t>
        <a:bodyPr/>
        <a:lstStyle/>
        <a:p>
          <a:endParaRPr lang="pt-BR"/>
        </a:p>
      </dgm:t>
    </dgm:pt>
    <dgm:pt modelId="{A248B823-9C3F-4D65-A190-A1DDDF8EE56F}" type="pres">
      <dgm:prSet presAssocID="{7BED5310-77F1-438D-A95E-0DDDF79181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9DCBD56-90C5-4519-8420-2839D26D95DB}" type="pres">
      <dgm:prSet presAssocID="{B98027A9-9BA1-43C9-9662-8F5803C68098}" presName="linNode" presStyleCnt="0"/>
      <dgm:spPr/>
    </dgm:pt>
    <dgm:pt modelId="{AB7CC4AF-34BE-4A82-87FF-03F38B139C47}" type="pres">
      <dgm:prSet presAssocID="{B98027A9-9BA1-43C9-9662-8F5803C68098}" presName="parentText" presStyleLbl="node1" presStyleIdx="0" presStyleCnt="3" custScaleX="12971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F9B14E-C9BC-48A1-B913-B05036F52226}" type="pres">
      <dgm:prSet presAssocID="{B98027A9-9BA1-43C9-9662-8F5803C68098}" presName="descendantText" presStyleLbl="alignAccFollowNode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DCE63C-3164-4E84-A467-0E629D298BED}" type="pres">
      <dgm:prSet presAssocID="{156B9F6D-1B6D-4954-9621-39B66A9368AA}" presName="sp" presStyleCnt="0"/>
      <dgm:spPr/>
    </dgm:pt>
    <dgm:pt modelId="{AE15BC2E-45C0-42DB-B6BC-78D5BA9DAC51}" type="pres">
      <dgm:prSet presAssocID="{8766D217-FB1C-487F-ADD7-37621E21F638}" presName="linNode" presStyleCnt="0"/>
      <dgm:spPr/>
    </dgm:pt>
    <dgm:pt modelId="{0B3E7BE2-8332-491F-9F36-85318C80FCB7}" type="pres">
      <dgm:prSet presAssocID="{8766D217-FB1C-487F-ADD7-37621E21F638}" presName="parentText" presStyleLbl="node1" presStyleIdx="1" presStyleCnt="3" custScaleX="12216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3FA687-8048-4C79-B7F4-0FC0D82981B1}" type="pres">
      <dgm:prSet presAssocID="{8766D217-FB1C-487F-ADD7-37621E21F63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A74204-EE8F-4267-89C4-4D5A1852423B}" type="pres">
      <dgm:prSet presAssocID="{DB9EF560-61ED-47AB-B3EE-A65DC28337FB}" presName="sp" presStyleCnt="0"/>
      <dgm:spPr/>
    </dgm:pt>
    <dgm:pt modelId="{DD06B5FF-7FEC-4E08-A081-03CFB2FDBE04}" type="pres">
      <dgm:prSet presAssocID="{1C3F1627-9571-4A1A-A266-4867E3D4029A}" presName="linNode" presStyleCnt="0"/>
      <dgm:spPr/>
    </dgm:pt>
    <dgm:pt modelId="{00182633-2A80-448E-B986-92184C1CD348}" type="pres">
      <dgm:prSet presAssocID="{1C3F1627-9571-4A1A-A266-4867E3D4029A}" presName="parentText" presStyleLbl="node1" presStyleIdx="2" presStyleCnt="3" custScaleX="12218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A43C2F-AFE5-47DE-863A-C6FB2C91BEDD}" type="pres">
      <dgm:prSet presAssocID="{1C3F1627-9571-4A1A-A266-4867E3D4029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899CB1F-D14A-41DD-BDA2-41E11977B0A0}" type="presOf" srcId="{B98027A9-9BA1-43C9-9662-8F5803C68098}" destId="{AB7CC4AF-34BE-4A82-87FF-03F38B139C47}" srcOrd="0" destOrd="0" presId="urn:microsoft.com/office/officeart/2005/8/layout/vList5"/>
    <dgm:cxn modelId="{95652B43-443B-4D94-8CC8-DB9E57BF3E23}" type="presOf" srcId="{7BED5310-77F1-438D-A95E-0DDDF7918102}" destId="{A248B823-9C3F-4D65-A190-A1DDDF8EE56F}" srcOrd="0" destOrd="0" presId="urn:microsoft.com/office/officeart/2005/8/layout/vList5"/>
    <dgm:cxn modelId="{2EC1F714-B531-4822-88C3-1FEAB0779C9A}" type="presOf" srcId="{11A75581-17F4-4EAC-AFBB-CC50D55CC229}" destId="{73F9B14E-C9BC-48A1-B913-B05036F52226}" srcOrd="0" destOrd="1" presId="urn:microsoft.com/office/officeart/2005/8/layout/vList5"/>
    <dgm:cxn modelId="{1C538F99-2C15-42FF-8DFE-3FB2E42AC37F}" type="presOf" srcId="{8766D217-FB1C-487F-ADD7-37621E21F638}" destId="{0B3E7BE2-8332-491F-9F36-85318C80FCB7}" srcOrd="0" destOrd="0" presId="urn:microsoft.com/office/officeart/2005/8/layout/vList5"/>
    <dgm:cxn modelId="{8B688171-DFB1-432C-9C7F-1C74923EE40E}" type="presOf" srcId="{1C3F1627-9571-4A1A-A266-4867E3D4029A}" destId="{00182633-2A80-448E-B986-92184C1CD348}" srcOrd="0" destOrd="0" presId="urn:microsoft.com/office/officeart/2005/8/layout/vList5"/>
    <dgm:cxn modelId="{D21893DE-73F0-46BB-8163-E90438E76832}" srcId="{8766D217-FB1C-487F-ADD7-37621E21F638}" destId="{8A896149-2268-4783-B206-118212D43468}" srcOrd="0" destOrd="0" parTransId="{3F247ABA-C935-4F7E-96E9-3B2FE4FE5E95}" sibTransId="{74FA5B7B-4584-4BDD-8078-29724C08DD49}"/>
    <dgm:cxn modelId="{F6E88B06-4CE0-4C71-A5C5-62CCBF2A3640}" srcId="{1C3F1627-9571-4A1A-A266-4867E3D4029A}" destId="{36D9154A-6F72-4DAC-984D-9ABD74057779}" srcOrd="0" destOrd="0" parTransId="{CC0AB5A9-7B60-443B-8F03-3E9A82B82A0A}" sibTransId="{6BB0DD65-375B-40E3-9A3D-1E25590F1F53}"/>
    <dgm:cxn modelId="{2B6E5BC3-5F71-4D83-BE1B-285E126490AD}" srcId="{B98027A9-9BA1-43C9-9662-8F5803C68098}" destId="{E8CA9398-3E89-42B0-8F49-AAF5D75DBCA8}" srcOrd="0" destOrd="0" parTransId="{ADFF62B2-E2E5-40E0-A142-921021459E9E}" sibTransId="{5380B635-0B7A-4C82-8468-D5070BC31D2E}"/>
    <dgm:cxn modelId="{42A87D82-C26D-4758-9E8B-E5CD874D7596}" srcId="{7BED5310-77F1-438D-A95E-0DDDF7918102}" destId="{1C3F1627-9571-4A1A-A266-4867E3D4029A}" srcOrd="2" destOrd="0" parTransId="{BEE44EAD-7F41-4D8D-9B25-E0DD267D7AB7}" sibTransId="{97D78CF6-7EBC-4EEF-BA21-A5201DA5DEB6}"/>
    <dgm:cxn modelId="{1EB27A0D-7147-4FC6-93C3-BC927F3504D0}" srcId="{7BED5310-77F1-438D-A95E-0DDDF7918102}" destId="{B98027A9-9BA1-43C9-9662-8F5803C68098}" srcOrd="0" destOrd="0" parTransId="{7A6E2526-0BF2-405B-84A8-6D07D54196C4}" sibTransId="{156B9F6D-1B6D-4954-9621-39B66A9368AA}"/>
    <dgm:cxn modelId="{C244DB43-3CAC-4BE3-A546-389512C8A4CD}" type="presOf" srcId="{8A896149-2268-4783-B206-118212D43468}" destId="{8C3FA687-8048-4C79-B7F4-0FC0D82981B1}" srcOrd="0" destOrd="0" presId="urn:microsoft.com/office/officeart/2005/8/layout/vList5"/>
    <dgm:cxn modelId="{B5B78850-2895-49FF-A3BC-36E452036C83}" type="presOf" srcId="{E8CA9398-3E89-42B0-8F49-AAF5D75DBCA8}" destId="{73F9B14E-C9BC-48A1-B913-B05036F52226}" srcOrd="0" destOrd="0" presId="urn:microsoft.com/office/officeart/2005/8/layout/vList5"/>
    <dgm:cxn modelId="{37A70A04-D8DF-4D5A-A668-902B7A9E2EC8}" srcId="{7BED5310-77F1-438D-A95E-0DDDF7918102}" destId="{8766D217-FB1C-487F-ADD7-37621E21F638}" srcOrd="1" destOrd="0" parTransId="{3B0CBCA0-F644-424A-9A14-7B33DEDD1B36}" sibTransId="{DB9EF560-61ED-47AB-B3EE-A65DC28337FB}"/>
    <dgm:cxn modelId="{750B6A1A-5ADD-4D7E-A371-0065CB6C4AAC}" type="presOf" srcId="{36D9154A-6F72-4DAC-984D-9ABD74057779}" destId="{11A43C2F-AFE5-47DE-863A-C6FB2C91BEDD}" srcOrd="0" destOrd="0" presId="urn:microsoft.com/office/officeart/2005/8/layout/vList5"/>
    <dgm:cxn modelId="{A6978A89-40D1-4848-93CA-79E1B4D02BAC}" srcId="{B98027A9-9BA1-43C9-9662-8F5803C68098}" destId="{11A75581-17F4-4EAC-AFBB-CC50D55CC229}" srcOrd="1" destOrd="0" parTransId="{52A563AB-92E7-45FB-9A54-5D8281B523B8}" sibTransId="{58BE98DE-5AEA-46C8-A701-CA1D47FB33E4}"/>
    <dgm:cxn modelId="{47FAF0E7-BDAE-4F15-AC5D-A9407FB72DB8}" type="presParOf" srcId="{A248B823-9C3F-4D65-A190-A1DDDF8EE56F}" destId="{C9DCBD56-90C5-4519-8420-2839D26D95DB}" srcOrd="0" destOrd="0" presId="urn:microsoft.com/office/officeart/2005/8/layout/vList5"/>
    <dgm:cxn modelId="{81832F69-9F55-49EA-8C27-B2D3D0449911}" type="presParOf" srcId="{C9DCBD56-90C5-4519-8420-2839D26D95DB}" destId="{AB7CC4AF-34BE-4A82-87FF-03F38B139C47}" srcOrd="0" destOrd="0" presId="urn:microsoft.com/office/officeart/2005/8/layout/vList5"/>
    <dgm:cxn modelId="{16183FA8-D34F-45DD-A78A-2746FE26BDEF}" type="presParOf" srcId="{C9DCBD56-90C5-4519-8420-2839D26D95DB}" destId="{73F9B14E-C9BC-48A1-B913-B05036F52226}" srcOrd="1" destOrd="0" presId="urn:microsoft.com/office/officeart/2005/8/layout/vList5"/>
    <dgm:cxn modelId="{75894AAE-9BAA-4E5E-97AB-01D0B862C0A1}" type="presParOf" srcId="{A248B823-9C3F-4D65-A190-A1DDDF8EE56F}" destId="{2BDCE63C-3164-4E84-A467-0E629D298BED}" srcOrd="1" destOrd="0" presId="urn:microsoft.com/office/officeart/2005/8/layout/vList5"/>
    <dgm:cxn modelId="{7BC92A63-5C11-4E55-B567-BE0CA91EDEC2}" type="presParOf" srcId="{A248B823-9C3F-4D65-A190-A1DDDF8EE56F}" destId="{AE15BC2E-45C0-42DB-B6BC-78D5BA9DAC51}" srcOrd="2" destOrd="0" presId="urn:microsoft.com/office/officeart/2005/8/layout/vList5"/>
    <dgm:cxn modelId="{70653386-2EE3-4426-A137-6600C0B621BE}" type="presParOf" srcId="{AE15BC2E-45C0-42DB-B6BC-78D5BA9DAC51}" destId="{0B3E7BE2-8332-491F-9F36-85318C80FCB7}" srcOrd="0" destOrd="0" presId="urn:microsoft.com/office/officeart/2005/8/layout/vList5"/>
    <dgm:cxn modelId="{DE3ABAF9-EEC7-4DB4-9B73-800483F4ED4D}" type="presParOf" srcId="{AE15BC2E-45C0-42DB-B6BC-78D5BA9DAC51}" destId="{8C3FA687-8048-4C79-B7F4-0FC0D82981B1}" srcOrd="1" destOrd="0" presId="urn:microsoft.com/office/officeart/2005/8/layout/vList5"/>
    <dgm:cxn modelId="{D77E4111-6189-419A-BD71-19171486F1F8}" type="presParOf" srcId="{A248B823-9C3F-4D65-A190-A1DDDF8EE56F}" destId="{7BA74204-EE8F-4267-89C4-4D5A1852423B}" srcOrd="3" destOrd="0" presId="urn:microsoft.com/office/officeart/2005/8/layout/vList5"/>
    <dgm:cxn modelId="{1E30DDE4-70DB-4409-937F-6BF140431A4E}" type="presParOf" srcId="{A248B823-9C3F-4D65-A190-A1DDDF8EE56F}" destId="{DD06B5FF-7FEC-4E08-A081-03CFB2FDBE04}" srcOrd="4" destOrd="0" presId="urn:microsoft.com/office/officeart/2005/8/layout/vList5"/>
    <dgm:cxn modelId="{E33E2A70-B250-4663-942D-DD748BFADA61}" type="presParOf" srcId="{DD06B5FF-7FEC-4E08-A081-03CFB2FDBE04}" destId="{00182633-2A80-448E-B986-92184C1CD348}" srcOrd="0" destOrd="0" presId="urn:microsoft.com/office/officeart/2005/8/layout/vList5"/>
    <dgm:cxn modelId="{C009F198-D205-4209-ACD8-6730FEBA0FAD}" type="presParOf" srcId="{DD06B5FF-7FEC-4E08-A081-03CFB2FDBE04}" destId="{11A43C2F-AFE5-47DE-863A-C6FB2C91BE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B9A36C-4961-4AB8-8E0D-90460268927A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2F790ED5-C6D2-4C1A-A0D7-BDE9977D9988}">
      <dgm:prSet phldrT="[Texto]"/>
      <dgm:spPr/>
      <dgm:t>
        <a:bodyPr/>
        <a:lstStyle/>
        <a:p>
          <a:r>
            <a:rPr lang="pt-BR" dirty="0"/>
            <a:t>Viagens</a:t>
          </a:r>
        </a:p>
      </dgm:t>
    </dgm:pt>
    <dgm:pt modelId="{589E6DB2-28AA-4BAD-9701-03C8026FF253}" type="parTrans" cxnId="{5DD98816-2CB0-4B6E-9E85-19034B7B1630}">
      <dgm:prSet/>
      <dgm:spPr/>
      <dgm:t>
        <a:bodyPr/>
        <a:lstStyle/>
        <a:p>
          <a:endParaRPr lang="pt-BR"/>
        </a:p>
      </dgm:t>
    </dgm:pt>
    <dgm:pt modelId="{D1E6B04C-82E4-46AB-B688-F1BBFAB8549C}" type="sibTrans" cxnId="{5DD98816-2CB0-4B6E-9E85-19034B7B1630}">
      <dgm:prSet/>
      <dgm:spPr/>
      <dgm:t>
        <a:bodyPr/>
        <a:lstStyle/>
        <a:p>
          <a:endParaRPr lang="pt-BR"/>
        </a:p>
      </dgm:t>
    </dgm:pt>
    <dgm:pt modelId="{92F680FF-DAB5-4831-B779-1D81F398B7EC}">
      <dgm:prSet phldrT="[Texto]"/>
      <dgm:spPr/>
      <dgm:t>
        <a:bodyPr/>
        <a:lstStyle/>
        <a:p>
          <a:r>
            <a:rPr lang="pt-BR" dirty="0"/>
            <a:t>Pacientes transportados</a:t>
          </a:r>
        </a:p>
      </dgm:t>
    </dgm:pt>
    <dgm:pt modelId="{D7586CAF-75C7-4B22-9AD9-00A5A9FA1D9E}" type="parTrans" cxnId="{50DEB4BF-0620-413E-B265-FAC43E123CF4}">
      <dgm:prSet/>
      <dgm:spPr/>
      <dgm:t>
        <a:bodyPr/>
        <a:lstStyle/>
        <a:p>
          <a:endParaRPr lang="pt-BR"/>
        </a:p>
      </dgm:t>
    </dgm:pt>
    <dgm:pt modelId="{CFB126FB-FF3F-482A-814F-1BF62CC8AC45}" type="sibTrans" cxnId="{50DEB4BF-0620-413E-B265-FAC43E123CF4}">
      <dgm:prSet/>
      <dgm:spPr/>
      <dgm:t>
        <a:bodyPr/>
        <a:lstStyle/>
        <a:p>
          <a:endParaRPr lang="pt-BR"/>
        </a:p>
      </dgm:t>
    </dgm:pt>
    <dgm:pt modelId="{02A4C12E-07F9-4868-B293-AA70DAA084D8}">
      <dgm:prSet phldrT="[Texto]"/>
      <dgm:spPr/>
      <dgm:t>
        <a:bodyPr/>
        <a:lstStyle/>
        <a:p>
          <a:r>
            <a:rPr lang="pt-BR" dirty="0"/>
            <a:t>KM rodados</a:t>
          </a:r>
        </a:p>
      </dgm:t>
    </dgm:pt>
    <dgm:pt modelId="{E471E222-159C-4E7B-91E0-E68481CE8DF3}" type="parTrans" cxnId="{C5C47C10-4B39-498B-9694-5C8EC24FF893}">
      <dgm:prSet/>
      <dgm:spPr/>
      <dgm:t>
        <a:bodyPr/>
        <a:lstStyle/>
        <a:p>
          <a:endParaRPr lang="pt-BR"/>
        </a:p>
      </dgm:t>
    </dgm:pt>
    <dgm:pt modelId="{355CE7C2-4AE8-4139-93FE-A7106142487E}" type="sibTrans" cxnId="{C5C47C10-4B39-498B-9694-5C8EC24FF893}">
      <dgm:prSet/>
      <dgm:spPr/>
      <dgm:t>
        <a:bodyPr/>
        <a:lstStyle/>
        <a:p>
          <a:endParaRPr lang="pt-BR"/>
        </a:p>
      </dgm:t>
    </dgm:pt>
    <dgm:pt modelId="{D2D7D0E4-3460-48AA-A51E-D71577B9AC5D}">
      <dgm:prSet phldrT="[Texto]"/>
      <dgm:spPr/>
      <dgm:t>
        <a:bodyPr/>
        <a:lstStyle/>
        <a:p>
          <a:r>
            <a:rPr lang="pt-BR" smtClean="0"/>
            <a:t>434.101</a:t>
          </a:r>
          <a:endParaRPr lang="pt-BR" dirty="0"/>
        </a:p>
      </dgm:t>
    </dgm:pt>
    <dgm:pt modelId="{A0FAEDAD-BE87-4C10-B08F-CCD4E75A9604}" type="parTrans" cxnId="{76041374-E011-49CD-B57C-FF941A78EF54}">
      <dgm:prSet/>
      <dgm:spPr/>
      <dgm:t>
        <a:bodyPr/>
        <a:lstStyle/>
        <a:p>
          <a:endParaRPr lang="pt-BR"/>
        </a:p>
      </dgm:t>
    </dgm:pt>
    <dgm:pt modelId="{694EF35C-95EE-4D3C-ABCA-F14516F93C76}" type="sibTrans" cxnId="{76041374-E011-49CD-B57C-FF941A78EF54}">
      <dgm:prSet/>
      <dgm:spPr/>
      <dgm:t>
        <a:bodyPr/>
        <a:lstStyle/>
        <a:p>
          <a:endParaRPr lang="pt-BR"/>
        </a:p>
      </dgm:t>
    </dgm:pt>
    <dgm:pt modelId="{EDF5DA68-7082-4473-AF7A-66414172ABE3}">
      <dgm:prSet phldrT="[Texto]"/>
      <dgm:spPr/>
      <dgm:t>
        <a:bodyPr/>
        <a:lstStyle/>
        <a:p>
          <a:r>
            <a:rPr lang="pt-BR" dirty="0"/>
            <a:t>1.950</a:t>
          </a:r>
        </a:p>
      </dgm:t>
    </dgm:pt>
    <dgm:pt modelId="{0DA0D98F-F94E-4E3D-B108-D02A4081CE25}" type="sibTrans" cxnId="{6E56D7EB-DD4A-4A31-B3B8-CE3A690C37AC}">
      <dgm:prSet/>
      <dgm:spPr/>
      <dgm:t>
        <a:bodyPr/>
        <a:lstStyle/>
        <a:p>
          <a:endParaRPr lang="pt-BR"/>
        </a:p>
      </dgm:t>
    </dgm:pt>
    <dgm:pt modelId="{23139CE2-7426-4C7B-B85B-84CC54A1E73B}" type="parTrans" cxnId="{6E56D7EB-DD4A-4A31-B3B8-CE3A690C37AC}">
      <dgm:prSet/>
      <dgm:spPr/>
      <dgm:t>
        <a:bodyPr/>
        <a:lstStyle/>
        <a:p>
          <a:endParaRPr lang="pt-BR"/>
        </a:p>
      </dgm:t>
    </dgm:pt>
    <dgm:pt modelId="{F09301B7-11E8-4B20-BE6D-06479BC06061}">
      <dgm:prSet phldrT="[Texto]"/>
      <dgm:spPr/>
      <dgm:t>
        <a:bodyPr/>
        <a:lstStyle/>
        <a:p>
          <a:r>
            <a:rPr lang="pt-BR" dirty="0"/>
            <a:t>5.645</a:t>
          </a:r>
        </a:p>
      </dgm:t>
    </dgm:pt>
    <dgm:pt modelId="{8CA42D3F-C377-458F-9367-DA5CD1D6AAF0}" type="parTrans" cxnId="{DE0574CA-5DC9-41F5-A793-5133CCC5A454}">
      <dgm:prSet/>
      <dgm:spPr/>
      <dgm:t>
        <a:bodyPr/>
        <a:lstStyle/>
        <a:p>
          <a:endParaRPr lang="pt-BR"/>
        </a:p>
      </dgm:t>
    </dgm:pt>
    <dgm:pt modelId="{19D8E238-3AB2-4784-80BE-2C28AD60B68D}" type="sibTrans" cxnId="{DE0574CA-5DC9-41F5-A793-5133CCC5A454}">
      <dgm:prSet/>
      <dgm:spPr/>
      <dgm:t>
        <a:bodyPr/>
        <a:lstStyle/>
        <a:p>
          <a:endParaRPr lang="pt-BR"/>
        </a:p>
      </dgm:t>
    </dgm:pt>
    <dgm:pt modelId="{F59DBD4A-4B79-453B-ADCE-AB386CB62B4E}" type="pres">
      <dgm:prSet presAssocID="{73B9A36C-4961-4AB8-8E0D-9046026892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0FDB4F5-69F5-41F5-A502-8C1691069C6E}" type="pres">
      <dgm:prSet presAssocID="{2F790ED5-C6D2-4C1A-A0D7-BDE9977D9988}" presName="composite" presStyleCnt="0"/>
      <dgm:spPr/>
    </dgm:pt>
    <dgm:pt modelId="{CE7996BA-BD59-4A78-A320-E2BCC25A9C39}" type="pres">
      <dgm:prSet presAssocID="{2F790ED5-C6D2-4C1A-A0D7-BDE9977D998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700701-B4C1-4E30-92BB-2728D860DFE9}" type="pres">
      <dgm:prSet presAssocID="{2F790ED5-C6D2-4C1A-A0D7-BDE9977D998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47BA4B-9ED4-4574-B257-C31D358B4D61}" type="pres">
      <dgm:prSet presAssocID="{D1E6B04C-82E4-46AB-B688-F1BBFAB8549C}" presName="space" presStyleCnt="0"/>
      <dgm:spPr/>
    </dgm:pt>
    <dgm:pt modelId="{C9F7AFBE-41B4-46C4-BD91-7D05F85F6245}" type="pres">
      <dgm:prSet presAssocID="{92F680FF-DAB5-4831-B779-1D81F398B7EC}" presName="composite" presStyleCnt="0"/>
      <dgm:spPr/>
    </dgm:pt>
    <dgm:pt modelId="{EFC4D96F-4140-48B4-AA0B-E2F211394207}" type="pres">
      <dgm:prSet presAssocID="{92F680FF-DAB5-4831-B779-1D81F398B7E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87AB301-00DE-42BD-B39E-761387F1DC13}" type="pres">
      <dgm:prSet presAssocID="{92F680FF-DAB5-4831-B779-1D81F398B7E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EEED4A-8B6C-4FDE-80E2-8BABBA8DEEB6}" type="pres">
      <dgm:prSet presAssocID="{CFB126FB-FF3F-482A-814F-1BF62CC8AC45}" presName="space" presStyleCnt="0"/>
      <dgm:spPr/>
    </dgm:pt>
    <dgm:pt modelId="{9406C95A-176D-40B7-B617-5CB5B2BC5923}" type="pres">
      <dgm:prSet presAssocID="{02A4C12E-07F9-4868-B293-AA70DAA084D8}" presName="composite" presStyleCnt="0"/>
      <dgm:spPr/>
    </dgm:pt>
    <dgm:pt modelId="{CBF63B01-06DC-4C90-8FB9-5FB85583A026}" type="pres">
      <dgm:prSet presAssocID="{02A4C12E-07F9-4868-B293-AA70DAA084D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DFFF39-C9DD-41D3-8D90-C27485338791}" type="pres">
      <dgm:prSet presAssocID="{02A4C12E-07F9-4868-B293-AA70DAA084D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E56D7EB-DD4A-4A31-B3B8-CE3A690C37AC}" srcId="{2F790ED5-C6D2-4C1A-A0D7-BDE9977D9988}" destId="{EDF5DA68-7082-4473-AF7A-66414172ABE3}" srcOrd="0" destOrd="0" parTransId="{23139CE2-7426-4C7B-B85B-84CC54A1E73B}" sibTransId="{0DA0D98F-F94E-4E3D-B108-D02A4081CE25}"/>
    <dgm:cxn modelId="{4E234DA7-9857-4417-AED4-5C6369A58F85}" type="presOf" srcId="{73B9A36C-4961-4AB8-8E0D-90460268927A}" destId="{F59DBD4A-4B79-453B-ADCE-AB386CB62B4E}" srcOrd="0" destOrd="0" presId="urn:microsoft.com/office/officeart/2005/8/layout/hList1"/>
    <dgm:cxn modelId="{5DD98816-2CB0-4B6E-9E85-19034B7B1630}" srcId="{73B9A36C-4961-4AB8-8E0D-90460268927A}" destId="{2F790ED5-C6D2-4C1A-A0D7-BDE9977D9988}" srcOrd="0" destOrd="0" parTransId="{589E6DB2-28AA-4BAD-9701-03C8026FF253}" sibTransId="{D1E6B04C-82E4-46AB-B688-F1BBFAB8549C}"/>
    <dgm:cxn modelId="{381AF313-39A3-4DFC-9AD9-9C903FB7120A}" type="presOf" srcId="{2F790ED5-C6D2-4C1A-A0D7-BDE9977D9988}" destId="{CE7996BA-BD59-4A78-A320-E2BCC25A9C39}" srcOrd="0" destOrd="0" presId="urn:microsoft.com/office/officeart/2005/8/layout/hList1"/>
    <dgm:cxn modelId="{C5C47C10-4B39-498B-9694-5C8EC24FF893}" srcId="{73B9A36C-4961-4AB8-8E0D-90460268927A}" destId="{02A4C12E-07F9-4868-B293-AA70DAA084D8}" srcOrd="2" destOrd="0" parTransId="{E471E222-159C-4E7B-91E0-E68481CE8DF3}" sibTransId="{355CE7C2-4AE8-4139-93FE-A7106142487E}"/>
    <dgm:cxn modelId="{2C5485A1-2DD8-484A-9D83-2D1EA933D0FE}" type="presOf" srcId="{92F680FF-DAB5-4831-B779-1D81F398B7EC}" destId="{EFC4D96F-4140-48B4-AA0B-E2F211394207}" srcOrd="0" destOrd="0" presId="urn:microsoft.com/office/officeart/2005/8/layout/hList1"/>
    <dgm:cxn modelId="{76041374-E011-49CD-B57C-FF941A78EF54}" srcId="{02A4C12E-07F9-4868-B293-AA70DAA084D8}" destId="{D2D7D0E4-3460-48AA-A51E-D71577B9AC5D}" srcOrd="0" destOrd="0" parTransId="{A0FAEDAD-BE87-4C10-B08F-CCD4E75A9604}" sibTransId="{694EF35C-95EE-4D3C-ABCA-F14516F93C76}"/>
    <dgm:cxn modelId="{11F1221D-9CC5-4FC5-BC7D-960E41AC2972}" type="presOf" srcId="{F09301B7-11E8-4B20-BE6D-06479BC06061}" destId="{087AB301-00DE-42BD-B39E-761387F1DC13}" srcOrd="0" destOrd="0" presId="urn:microsoft.com/office/officeart/2005/8/layout/hList1"/>
    <dgm:cxn modelId="{41C22BE9-671A-48D6-BD21-2F0E0470DB5C}" type="presOf" srcId="{EDF5DA68-7082-4473-AF7A-66414172ABE3}" destId="{2D700701-B4C1-4E30-92BB-2728D860DFE9}" srcOrd="0" destOrd="0" presId="urn:microsoft.com/office/officeart/2005/8/layout/hList1"/>
    <dgm:cxn modelId="{DE0574CA-5DC9-41F5-A793-5133CCC5A454}" srcId="{92F680FF-DAB5-4831-B779-1D81F398B7EC}" destId="{F09301B7-11E8-4B20-BE6D-06479BC06061}" srcOrd="0" destOrd="0" parTransId="{8CA42D3F-C377-458F-9367-DA5CD1D6AAF0}" sibTransId="{19D8E238-3AB2-4784-80BE-2C28AD60B68D}"/>
    <dgm:cxn modelId="{B898D03D-4F30-48F0-BC89-6B8BDE265873}" type="presOf" srcId="{02A4C12E-07F9-4868-B293-AA70DAA084D8}" destId="{CBF63B01-06DC-4C90-8FB9-5FB85583A026}" srcOrd="0" destOrd="0" presId="urn:microsoft.com/office/officeart/2005/8/layout/hList1"/>
    <dgm:cxn modelId="{50DEB4BF-0620-413E-B265-FAC43E123CF4}" srcId="{73B9A36C-4961-4AB8-8E0D-90460268927A}" destId="{92F680FF-DAB5-4831-B779-1D81F398B7EC}" srcOrd="1" destOrd="0" parTransId="{D7586CAF-75C7-4B22-9AD9-00A5A9FA1D9E}" sibTransId="{CFB126FB-FF3F-482A-814F-1BF62CC8AC45}"/>
    <dgm:cxn modelId="{E969D1B4-349F-40B1-9DCD-FFF889D79A45}" type="presOf" srcId="{D2D7D0E4-3460-48AA-A51E-D71577B9AC5D}" destId="{E6DFFF39-C9DD-41D3-8D90-C27485338791}" srcOrd="0" destOrd="0" presId="urn:microsoft.com/office/officeart/2005/8/layout/hList1"/>
    <dgm:cxn modelId="{564FFC37-CA4E-48A9-A2E9-8EA547B462B8}" type="presParOf" srcId="{F59DBD4A-4B79-453B-ADCE-AB386CB62B4E}" destId="{30FDB4F5-69F5-41F5-A502-8C1691069C6E}" srcOrd="0" destOrd="0" presId="urn:microsoft.com/office/officeart/2005/8/layout/hList1"/>
    <dgm:cxn modelId="{82F61D34-17F0-4993-BC5B-1BDBFDEBDFE8}" type="presParOf" srcId="{30FDB4F5-69F5-41F5-A502-8C1691069C6E}" destId="{CE7996BA-BD59-4A78-A320-E2BCC25A9C39}" srcOrd="0" destOrd="0" presId="urn:microsoft.com/office/officeart/2005/8/layout/hList1"/>
    <dgm:cxn modelId="{9056ED7E-C4E6-4039-8699-00EC5AAE14D8}" type="presParOf" srcId="{30FDB4F5-69F5-41F5-A502-8C1691069C6E}" destId="{2D700701-B4C1-4E30-92BB-2728D860DFE9}" srcOrd="1" destOrd="0" presId="urn:microsoft.com/office/officeart/2005/8/layout/hList1"/>
    <dgm:cxn modelId="{2D6FBB6E-B2AF-4451-932B-D5FE2658EAEF}" type="presParOf" srcId="{F59DBD4A-4B79-453B-ADCE-AB386CB62B4E}" destId="{0C47BA4B-9ED4-4574-B257-C31D358B4D61}" srcOrd="1" destOrd="0" presId="urn:microsoft.com/office/officeart/2005/8/layout/hList1"/>
    <dgm:cxn modelId="{434BD6E4-D5F7-457D-89A1-FFB7C78C8798}" type="presParOf" srcId="{F59DBD4A-4B79-453B-ADCE-AB386CB62B4E}" destId="{C9F7AFBE-41B4-46C4-BD91-7D05F85F6245}" srcOrd="2" destOrd="0" presId="urn:microsoft.com/office/officeart/2005/8/layout/hList1"/>
    <dgm:cxn modelId="{B00D414E-9EA2-45C1-9043-6825BCCFCF10}" type="presParOf" srcId="{C9F7AFBE-41B4-46C4-BD91-7D05F85F6245}" destId="{EFC4D96F-4140-48B4-AA0B-E2F211394207}" srcOrd="0" destOrd="0" presId="urn:microsoft.com/office/officeart/2005/8/layout/hList1"/>
    <dgm:cxn modelId="{37DD5096-2837-46FA-BFD5-78F66A318934}" type="presParOf" srcId="{C9F7AFBE-41B4-46C4-BD91-7D05F85F6245}" destId="{087AB301-00DE-42BD-B39E-761387F1DC13}" srcOrd="1" destOrd="0" presId="urn:microsoft.com/office/officeart/2005/8/layout/hList1"/>
    <dgm:cxn modelId="{905BC3C2-1BCD-46CE-B806-65D2AC61BCD4}" type="presParOf" srcId="{F59DBD4A-4B79-453B-ADCE-AB386CB62B4E}" destId="{FDEEED4A-8B6C-4FDE-80E2-8BABBA8DEEB6}" srcOrd="3" destOrd="0" presId="urn:microsoft.com/office/officeart/2005/8/layout/hList1"/>
    <dgm:cxn modelId="{BFBEA321-CC12-4063-B79E-C6A59C8EFC60}" type="presParOf" srcId="{F59DBD4A-4B79-453B-ADCE-AB386CB62B4E}" destId="{9406C95A-176D-40B7-B617-5CB5B2BC5923}" srcOrd="4" destOrd="0" presId="urn:microsoft.com/office/officeart/2005/8/layout/hList1"/>
    <dgm:cxn modelId="{D7BB8617-BA90-4560-8EA5-F2637BCE13EA}" type="presParOf" srcId="{9406C95A-176D-40B7-B617-5CB5B2BC5923}" destId="{CBF63B01-06DC-4C90-8FB9-5FB85583A026}" srcOrd="0" destOrd="0" presId="urn:microsoft.com/office/officeart/2005/8/layout/hList1"/>
    <dgm:cxn modelId="{872D99FE-E224-4BEA-91EC-0C66C3D32455}" type="presParOf" srcId="{9406C95A-176D-40B7-B617-5CB5B2BC5923}" destId="{E6DFFF39-C9DD-41D3-8D90-C2748533879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691E4-D708-4B90-9A05-21F2C49FDA13}">
      <dsp:nvSpPr>
        <dsp:cNvPr id="0" name=""/>
        <dsp:cNvSpPr/>
      </dsp:nvSpPr>
      <dsp:spPr>
        <a:xfrm>
          <a:off x="795" y="0"/>
          <a:ext cx="3424758" cy="2215554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/>
            <a:t>1º </a:t>
          </a:r>
          <a:r>
            <a:rPr lang="pt-BR" sz="2900" kern="1200" dirty="0" err="1"/>
            <a:t>Quadri</a:t>
          </a:r>
          <a:endParaRPr lang="pt-BR" sz="2900" kern="1200" dirty="0"/>
        </a:p>
      </dsp:txBody>
      <dsp:txXfrm rot="16200000">
        <a:off x="-565105" y="565901"/>
        <a:ext cx="1816754" cy="684951"/>
      </dsp:txXfrm>
    </dsp:sp>
    <dsp:sp modelId="{835262A3-0582-4C34-B0A1-F1303FE2445C}">
      <dsp:nvSpPr>
        <dsp:cNvPr id="0" name=""/>
        <dsp:cNvSpPr/>
      </dsp:nvSpPr>
      <dsp:spPr>
        <a:xfrm>
          <a:off x="685747" y="0"/>
          <a:ext cx="2551445" cy="221555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b="1" i="0" kern="1200" dirty="0"/>
            <a:t>34.039</a:t>
          </a:r>
          <a:endParaRPr lang="pt-BR" sz="5800" kern="1200" dirty="0"/>
        </a:p>
      </dsp:txBody>
      <dsp:txXfrm>
        <a:off x="685747" y="0"/>
        <a:ext cx="2551445" cy="2215554"/>
      </dsp:txXfrm>
    </dsp:sp>
    <dsp:sp modelId="{386D88BB-7696-4588-970F-FC43DED9337E}">
      <dsp:nvSpPr>
        <dsp:cNvPr id="0" name=""/>
        <dsp:cNvSpPr/>
      </dsp:nvSpPr>
      <dsp:spPr>
        <a:xfrm>
          <a:off x="3545420" y="0"/>
          <a:ext cx="3424758" cy="2215554"/>
        </a:xfrm>
        <a:prstGeom prst="roundRect">
          <a:avLst>
            <a:gd name="adj" fmla="val 5000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/>
            <a:t>2º </a:t>
          </a:r>
          <a:r>
            <a:rPr lang="pt-BR" sz="2900" kern="1200" dirty="0" err="1"/>
            <a:t>Quadri</a:t>
          </a:r>
          <a:endParaRPr lang="pt-BR" sz="2900" kern="1200" dirty="0"/>
        </a:p>
      </dsp:txBody>
      <dsp:txXfrm rot="16200000">
        <a:off x="2979519" y="565901"/>
        <a:ext cx="1816754" cy="684951"/>
      </dsp:txXfrm>
    </dsp:sp>
    <dsp:sp modelId="{7BDE2333-43AC-4915-80F2-F80D66480AB5}">
      <dsp:nvSpPr>
        <dsp:cNvPr id="0" name=""/>
        <dsp:cNvSpPr/>
      </dsp:nvSpPr>
      <dsp:spPr>
        <a:xfrm rot="5400000">
          <a:off x="3399650" y="1643575"/>
          <a:ext cx="325788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05EA3-E09F-4D69-BC30-B337C6D5EF61}">
      <dsp:nvSpPr>
        <dsp:cNvPr id="0" name=""/>
        <dsp:cNvSpPr/>
      </dsp:nvSpPr>
      <dsp:spPr>
        <a:xfrm>
          <a:off x="4230372" y="0"/>
          <a:ext cx="2551445" cy="221555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pt-BR" sz="5800" b="1" i="0" kern="1200" dirty="0"/>
            <a:t>41.459</a:t>
          </a:r>
          <a:endParaRPr lang="pt-BR" sz="5800" kern="1200" dirty="0"/>
        </a:p>
      </dsp:txBody>
      <dsp:txXfrm>
        <a:off x="4230372" y="0"/>
        <a:ext cx="2551445" cy="2215554"/>
      </dsp:txXfrm>
    </dsp:sp>
    <dsp:sp modelId="{3EE70229-45F4-48FF-B142-075A2E7DB6FC}">
      <dsp:nvSpPr>
        <dsp:cNvPr id="0" name=""/>
        <dsp:cNvSpPr/>
      </dsp:nvSpPr>
      <dsp:spPr>
        <a:xfrm>
          <a:off x="7090045" y="0"/>
          <a:ext cx="3424758" cy="2215554"/>
        </a:xfrm>
        <a:prstGeom prst="roundRect">
          <a:avLst>
            <a:gd name="adj" fmla="val 5000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/>
            <a:t>3º </a:t>
          </a:r>
          <a:r>
            <a:rPr lang="pt-BR" sz="2900" kern="1200" dirty="0" err="1"/>
            <a:t>uadri</a:t>
          </a:r>
          <a:endParaRPr lang="pt-BR" sz="2900" kern="1200" dirty="0"/>
        </a:p>
      </dsp:txBody>
      <dsp:txXfrm rot="16200000">
        <a:off x="6524144" y="565901"/>
        <a:ext cx="1816754" cy="684951"/>
      </dsp:txXfrm>
    </dsp:sp>
    <dsp:sp modelId="{3912976A-1B3C-43D6-AA78-B9DAC2E564BB}">
      <dsp:nvSpPr>
        <dsp:cNvPr id="0" name=""/>
        <dsp:cNvSpPr/>
      </dsp:nvSpPr>
      <dsp:spPr>
        <a:xfrm rot="5400000">
          <a:off x="6944275" y="1643575"/>
          <a:ext cx="325788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CCDC0-2358-4F39-B6E8-7488923119D2}">
      <dsp:nvSpPr>
        <dsp:cNvPr id="0" name=""/>
        <dsp:cNvSpPr/>
      </dsp:nvSpPr>
      <dsp:spPr>
        <a:xfrm>
          <a:off x="7774997" y="0"/>
          <a:ext cx="2551445" cy="221555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8882" rIns="0" bIns="0" numCol="1" spcCol="1270" anchor="t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b="1" i="0" kern="1200" dirty="0"/>
            <a:t>36.713</a:t>
          </a:r>
          <a:endParaRPr lang="pt-BR" sz="5800" kern="1200" dirty="0"/>
        </a:p>
      </dsp:txBody>
      <dsp:txXfrm>
        <a:off x="7774997" y="0"/>
        <a:ext cx="2551445" cy="2215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9B14E-C9BC-48A1-B913-B05036F52226}">
      <dsp:nvSpPr>
        <dsp:cNvPr id="0" name=""/>
        <dsp:cNvSpPr/>
      </dsp:nvSpPr>
      <dsp:spPr>
        <a:xfrm rot="5400000">
          <a:off x="3071841" y="-773846"/>
          <a:ext cx="1121829" cy="295422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Pacientes: 1.514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Acompanhantes: 458</a:t>
          </a:r>
        </a:p>
      </dsp:txBody>
      <dsp:txXfrm rot="-5400000">
        <a:off x="2155642" y="197116"/>
        <a:ext cx="2899466" cy="1012303"/>
      </dsp:txXfrm>
    </dsp:sp>
    <dsp:sp modelId="{AB7CC4AF-34BE-4A82-87FF-03F38B139C47}">
      <dsp:nvSpPr>
        <dsp:cNvPr id="0" name=""/>
        <dsp:cNvSpPr/>
      </dsp:nvSpPr>
      <dsp:spPr>
        <a:xfrm>
          <a:off x="147" y="2124"/>
          <a:ext cx="2155494" cy="14022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Pacientes/ </a:t>
          </a:r>
          <a:r>
            <a:rPr lang="pt-BR" sz="1700" kern="1200" dirty="0"/>
            <a:t>Acompanhantes</a:t>
          </a:r>
          <a:r>
            <a:rPr lang="pt-BR" sz="1800" kern="1200" dirty="0"/>
            <a:t> transportados</a:t>
          </a:r>
        </a:p>
      </dsp:txBody>
      <dsp:txXfrm>
        <a:off x="68601" y="70578"/>
        <a:ext cx="2018586" cy="1265378"/>
      </dsp:txXfrm>
    </dsp:sp>
    <dsp:sp modelId="{8C3FA687-8048-4C79-B7F4-0FC0D82981B1}">
      <dsp:nvSpPr>
        <dsp:cNvPr id="0" name=""/>
        <dsp:cNvSpPr/>
      </dsp:nvSpPr>
      <dsp:spPr>
        <a:xfrm rot="5400000">
          <a:off x="3033702" y="661826"/>
          <a:ext cx="1121829" cy="302768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/>
            <a:t>579</a:t>
          </a:r>
        </a:p>
      </dsp:txBody>
      <dsp:txXfrm rot="-5400000">
        <a:off x="2080775" y="1669517"/>
        <a:ext cx="2972922" cy="1012303"/>
      </dsp:txXfrm>
    </dsp:sp>
    <dsp:sp modelId="{0B3E7BE2-8332-491F-9F36-85318C80FCB7}">
      <dsp:nvSpPr>
        <dsp:cNvPr id="0" name=""/>
        <dsp:cNvSpPr/>
      </dsp:nvSpPr>
      <dsp:spPr>
        <a:xfrm>
          <a:off x="147" y="1474525"/>
          <a:ext cx="2080627" cy="140228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Viagens realizadas</a:t>
          </a:r>
        </a:p>
      </dsp:txBody>
      <dsp:txXfrm>
        <a:off x="68601" y="1542979"/>
        <a:ext cx="1943719" cy="1265378"/>
      </dsp:txXfrm>
    </dsp:sp>
    <dsp:sp modelId="{11A43C2F-AFE5-47DE-863A-C6FB2C91BEDD}">
      <dsp:nvSpPr>
        <dsp:cNvPr id="0" name=""/>
        <dsp:cNvSpPr/>
      </dsp:nvSpPr>
      <dsp:spPr>
        <a:xfrm rot="5400000">
          <a:off x="3033975" y="2134227"/>
          <a:ext cx="1121829" cy="302768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b="0" i="0" kern="1200" dirty="0"/>
            <a:t>127.189 </a:t>
          </a:r>
          <a:r>
            <a:rPr lang="pt-BR" sz="1800" b="0" kern="1200" dirty="0"/>
            <a:t>km</a:t>
          </a:r>
        </a:p>
      </dsp:txBody>
      <dsp:txXfrm rot="-5400000">
        <a:off x="2081048" y="3141918"/>
        <a:ext cx="2972922" cy="1012303"/>
      </dsp:txXfrm>
    </dsp:sp>
    <dsp:sp modelId="{00182633-2A80-448E-B986-92184C1CD348}">
      <dsp:nvSpPr>
        <dsp:cNvPr id="0" name=""/>
        <dsp:cNvSpPr/>
      </dsp:nvSpPr>
      <dsp:spPr>
        <a:xfrm>
          <a:off x="147" y="2946926"/>
          <a:ext cx="2080899" cy="14022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/>
            <a:t>Km rodados</a:t>
          </a:r>
        </a:p>
      </dsp:txBody>
      <dsp:txXfrm>
        <a:off x="68601" y="3015380"/>
        <a:ext cx="1943991" cy="1265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996BA-BD59-4A78-A320-E2BCC25A9C39}">
      <dsp:nvSpPr>
        <dsp:cNvPr id="0" name=""/>
        <dsp:cNvSpPr/>
      </dsp:nvSpPr>
      <dsp:spPr>
        <a:xfrm>
          <a:off x="3143" y="593815"/>
          <a:ext cx="3064668" cy="10901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/>
            <a:t>Viagens</a:t>
          </a:r>
        </a:p>
      </dsp:txBody>
      <dsp:txXfrm>
        <a:off x="3143" y="593815"/>
        <a:ext cx="3064668" cy="1090167"/>
      </dsp:txXfrm>
    </dsp:sp>
    <dsp:sp modelId="{2D700701-B4C1-4E30-92BB-2728D860DFE9}">
      <dsp:nvSpPr>
        <dsp:cNvPr id="0" name=""/>
        <dsp:cNvSpPr/>
      </dsp:nvSpPr>
      <dsp:spPr>
        <a:xfrm>
          <a:off x="3143" y="1683982"/>
          <a:ext cx="3064668" cy="13176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/>
            <a:t>1.950</a:t>
          </a:r>
        </a:p>
      </dsp:txBody>
      <dsp:txXfrm>
        <a:off x="3143" y="1683982"/>
        <a:ext cx="3064668" cy="1317600"/>
      </dsp:txXfrm>
    </dsp:sp>
    <dsp:sp modelId="{EFC4D96F-4140-48B4-AA0B-E2F211394207}">
      <dsp:nvSpPr>
        <dsp:cNvPr id="0" name=""/>
        <dsp:cNvSpPr/>
      </dsp:nvSpPr>
      <dsp:spPr>
        <a:xfrm>
          <a:off x="3496865" y="593815"/>
          <a:ext cx="3064668" cy="10901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/>
            <a:t>Pacientes transportados</a:t>
          </a:r>
        </a:p>
      </dsp:txBody>
      <dsp:txXfrm>
        <a:off x="3496865" y="593815"/>
        <a:ext cx="3064668" cy="1090167"/>
      </dsp:txXfrm>
    </dsp:sp>
    <dsp:sp modelId="{087AB301-00DE-42BD-B39E-761387F1DC13}">
      <dsp:nvSpPr>
        <dsp:cNvPr id="0" name=""/>
        <dsp:cNvSpPr/>
      </dsp:nvSpPr>
      <dsp:spPr>
        <a:xfrm>
          <a:off x="3496865" y="1683982"/>
          <a:ext cx="3064668" cy="13176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/>
            <a:t>5.645</a:t>
          </a:r>
        </a:p>
      </dsp:txBody>
      <dsp:txXfrm>
        <a:off x="3496865" y="1683982"/>
        <a:ext cx="3064668" cy="1317600"/>
      </dsp:txXfrm>
    </dsp:sp>
    <dsp:sp modelId="{CBF63B01-06DC-4C90-8FB9-5FB85583A026}">
      <dsp:nvSpPr>
        <dsp:cNvPr id="0" name=""/>
        <dsp:cNvSpPr/>
      </dsp:nvSpPr>
      <dsp:spPr>
        <a:xfrm>
          <a:off x="6990588" y="593815"/>
          <a:ext cx="3064668" cy="1090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/>
            <a:t>KM rodados</a:t>
          </a:r>
        </a:p>
      </dsp:txBody>
      <dsp:txXfrm>
        <a:off x="6990588" y="593815"/>
        <a:ext cx="3064668" cy="1090167"/>
      </dsp:txXfrm>
    </dsp:sp>
    <dsp:sp modelId="{E6DFFF39-C9DD-41D3-8D90-C27485338791}">
      <dsp:nvSpPr>
        <dsp:cNvPr id="0" name=""/>
        <dsp:cNvSpPr/>
      </dsp:nvSpPr>
      <dsp:spPr>
        <a:xfrm>
          <a:off x="6990588" y="1683982"/>
          <a:ext cx="3064668" cy="13176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smtClean="0"/>
            <a:t>434.101</a:t>
          </a:r>
          <a:endParaRPr lang="pt-BR" sz="3000" kern="1200" dirty="0"/>
        </a:p>
      </dsp:txBody>
      <dsp:txXfrm>
        <a:off x="6990588" y="1683982"/>
        <a:ext cx="3064668" cy="131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040CB-6293-43A7-9C06-02B2F0C7B79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11583-52D9-4046-BF3B-C0FB8A5436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0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11583-52D9-4046-BF3B-C0FB8A5436E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12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643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57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270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7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488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54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73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71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7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864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899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A93D46-86FF-4480-BD37-50FA8E8355CC}" type="datetimeFigureOut">
              <a:rPr lang="pt-BR" smtClean="0"/>
              <a:pPr/>
              <a:t>26/02/2024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780B3F-A12E-4261-A2F5-B8254A81AA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07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AB8CFD-0601-456C-A31F-4C49A3F37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3032" y="1956119"/>
            <a:ext cx="6665935" cy="2982360"/>
          </a:xfrm>
        </p:spPr>
        <p:txBody>
          <a:bodyPr>
            <a:normAutofit fontScale="90000"/>
          </a:bodyPr>
          <a:lstStyle/>
          <a:p>
            <a:r>
              <a:rPr lang="pt-BR" sz="4700" b="1" dirty="0"/>
              <a:t>3º Relatório do Quadrimestre Anterior e Relatório anual de gestão -2023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48E4AA5-E63B-4A21-957C-565630AF3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821382"/>
            <a:ext cx="5037616" cy="941298"/>
          </a:xfrm>
        </p:spPr>
        <p:txBody>
          <a:bodyPr>
            <a:normAutofit/>
          </a:bodyPr>
          <a:lstStyle/>
          <a:p>
            <a:pPr rtl="0"/>
            <a:endParaRPr lang="pt-BR" dirty="0">
              <a:latin typeface="+mj-lt"/>
            </a:endParaRPr>
          </a:p>
          <a:p>
            <a:pPr rtl="0"/>
            <a:r>
              <a:rPr lang="pt-BR" b="1" dirty="0" err="1">
                <a:latin typeface="+mj-lt"/>
              </a:rPr>
              <a:t>Tunápolis</a:t>
            </a:r>
            <a:r>
              <a:rPr lang="pt-BR" b="1" dirty="0">
                <a:latin typeface="+mj-lt"/>
              </a:rPr>
              <a:t> - SC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144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27" y="586822"/>
            <a:ext cx="9037698" cy="1398996"/>
          </a:xfrm>
        </p:spPr>
        <p:txBody>
          <a:bodyPr>
            <a:normAutofit/>
          </a:bodyPr>
          <a:lstStyle/>
          <a:p>
            <a:r>
              <a:rPr lang="pt-BR" sz="3600" b="1" dirty="0"/>
              <a:t>Atendimentos na Unidade de Saúde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847360195"/>
              </p:ext>
            </p:extLst>
          </p:nvPr>
        </p:nvGraphicFramePr>
        <p:xfrm>
          <a:off x="2022475" y="2171411"/>
          <a:ext cx="8128000" cy="3995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88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600" y="572654"/>
            <a:ext cx="9037698" cy="1253687"/>
          </a:xfrm>
        </p:spPr>
        <p:txBody>
          <a:bodyPr>
            <a:normAutofit/>
          </a:bodyPr>
          <a:lstStyle/>
          <a:p>
            <a:r>
              <a:rPr lang="pt-BR" sz="3600" b="1" dirty="0"/>
              <a:t>Atendimentos na Unidade de Saúde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88ABD5E3-38CC-4D0D-AB92-8CC0F193D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85" y="2066638"/>
            <a:ext cx="11700429" cy="464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05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Atendimentos por categoria profissional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xmlns="" id="{D9C7991F-C055-4444-9119-0023DF95F2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105232"/>
              </p:ext>
            </p:extLst>
          </p:nvPr>
        </p:nvGraphicFramePr>
        <p:xfrm>
          <a:off x="424543" y="1191127"/>
          <a:ext cx="11631345" cy="532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168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1" y="365126"/>
            <a:ext cx="10771909" cy="734001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Principais motivos de consulta - ESF</a:t>
            </a:r>
            <a:endParaRPr lang="pt-BR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xmlns="" id="{AD147D3A-0A04-4A58-AC89-2CA626E0F8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224154"/>
              </p:ext>
            </p:extLst>
          </p:nvPr>
        </p:nvGraphicFramePr>
        <p:xfrm>
          <a:off x="276725" y="1099127"/>
          <a:ext cx="11694695" cy="5506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12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7C5549-BB34-4965-818D-4A15EAB0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Visitas do ACS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7655B7E9-3B39-4476-9392-166BF1A48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33" y="2014194"/>
            <a:ext cx="11763533" cy="380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42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931E98CF-435E-486E-96DE-E63424104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018" y="225468"/>
            <a:ext cx="10426698" cy="639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73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6BE12C-A062-43CC-A5F3-1BCB34E9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 dirty="0"/>
              <a:t>Atendimentos da farmácia – </a:t>
            </a:r>
            <a:r>
              <a:rPr lang="pt-BR" sz="4000" u="sng" dirty="0"/>
              <a:t>2023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xmlns="" id="{AE07DF54-5A29-4330-B81B-09BC623F1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057288"/>
              </p:ext>
            </p:extLst>
          </p:nvPr>
        </p:nvGraphicFramePr>
        <p:xfrm>
          <a:off x="3555291" y="2375972"/>
          <a:ext cx="4855062" cy="285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4304">
                  <a:extLst>
                    <a:ext uri="{9D8B030D-6E8A-4147-A177-3AD203B41FA5}">
                      <a16:colId xmlns:a16="http://schemas.microsoft.com/office/drawing/2014/main" xmlns="" val="1079340423"/>
                    </a:ext>
                  </a:extLst>
                </a:gridCol>
                <a:gridCol w="1510758">
                  <a:extLst>
                    <a:ext uri="{9D8B030D-6E8A-4147-A177-3AD203B41FA5}">
                      <a16:colId xmlns:a16="http://schemas.microsoft.com/office/drawing/2014/main" xmlns="" val="3874830000"/>
                    </a:ext>
                  </a:extLst>
                </a:gridCol>
              </a:tblGrid>
              <a:tr h="283681">
                <a:tc>
                  <a:txBody>
                    <a:bodyPr/>
                    <a:lstStyle/>
                    <a:p>
                      <a:r>
                        <a:rPr lang="pt-BR" sz="1600" dirty="0"/>
                        <a:t>Medicamentos com mais saída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Quantidade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1287077200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r>
                        <a:rPr lang="pt-BR" sz="1600" b="0" dirty="0"/>
                        <a:t>LOSARTANA POTÁSSICA 50 MG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249.570</a:t>
                      </a:r>
                      <a:endParaRPr lang="pt-BR" sz="1600" b="1" dirty="0"/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3743835119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r>
                        <a:rPr lang="pt-BR" sz="1600" b="0" dirty="0"/>
                        <a:t>HIDROCLOROTIAZIDA 25 MG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169.570</a:t>
                      </a:r>
                      <a:endParaRPr lang="pt-BR" sz="1600" b="1" dirty="0"/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2578118732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SINVASTATINA 20MG</a:t>
                      </a:r>
                      <a:endParaRPr lang="pt-BR" sz="16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165.765</a:t>
                      </a:r>
                      <a:endParaRPr lang="pt-BR" sz="1600" b="1" dirty="0"/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1242133146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OMEPRAZOL 20MG</a:t>
                      </a:r>
                      <a:endParaRPr lang="pt-BR" sz="16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133.466</a:t>
                      </a:r>
                      <a:endParaRPr lang="pt-BR" sz="1600" b="1" dirty="0"/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3082101049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r>
                        <a:rPr lang="pt-BR" sz="1600" dirty="0"/>
                        <a:t>ENALAPRIL 10MG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89.630</a:t>
                      </a:r>
                      <a:endParaRPr lang="pt-BR" sz="1600" b="1" dirty="0"/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xmlns="" val="3512401210"/>
                  </a:ext>
                </a:extLst>
              </a:tr>
            </a:tbl>
          </a:graphicData>
        </a:graphic>
      </p:graphicFrame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998332E8-BD4B-456F-8DCE-0F07A8C8F30F}"/>
              </a:ext>
            </a:extLst>
          </p:cNvPr>
          <p:cNvSpPr/>
          <p:nvPr/>
        </p:nvSpPr>
        <p:spPr>
          <a:xfrm>
            <a:off x="1115567" y="3191804"/>
            <a:ext cx="2075308" cy="1742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Medicamentos dispensados: 2.839.717</a:t>
            </a:r>
          </a:p>
        </p:txBody>
      </p:sp>
      <p:sp>
        <p:nvSpPr>
          <p:cNvPr id="10" name="Retângulo: Cantos Arredondados 9"/>
          <p:cNvSpPr/>
          <p:nvPr/>
        </p:nvSpPr>
        <p:spPr>
          <a:xfrm>
            <a:off x="8542383" y="3191805"/>
            <a:ext cx="1970202" cy="164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Pacientes atendidos:  </a:t>
            </a:r>
          </a:p>
          <a:p>
            <a:pPr algn="ctr"/>
            <a:r>
              <a:rPr lang="pt-BR" dirty="0"/>
              <a:t>25.765</a:t>
            </a:r>
          </a:p>
        </p:txBody>
      </p:sp>
    </p:spTree>
    <p:extLst>
      <p:ext uri="{BB962C8B-B14F-4D97-AF65-F5344CB8AC3E}">
        <p14:creationId xmlns:p14="http://schemas.microsoft.com/office/powerpoint/2010/main" val="1572904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692AC8-2FA6-4684-B663-56CB0481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548640"/>
            <a:ext cx="10331589" cy="1179576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solidFill>
                  <a:schemeClr val="tx1"/>
                </a:solidFill>
              </a:rPr>
              <a:t>Dados da Produção Atenção Ambulatorial Especializada e Hospitalar – 2023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xmlns="" id="{70CFC030-FD9C-401F-92F2-239034FDC5DE}"/>
              </a:ext>
            </a:extLst>
          </p:cNvPr>
          <p:cNvCxnSpPr>
            <a:cxnSpLocks/>
          </p:cNvCxnSpPr>
          <p:nvPr/>
        </p:nvCxnSpPr>
        <p:spPr>
          <a:xfrm flipV="1">
            <a:off x="4772119" y="3195873"/>
            <a:ext cx="949671" cy="954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xmlns="" id="{B29CC704-566D-461D-9DC1-DE450DCC9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112788"/>
              </p:ext>
            </p:extLst>
          </p:nvPr>
        </p:nvGraphicFramePr>
        <p:xfrm>
          <a:off x="575202" y="1833284"/>
          <a:ext cx="4196917" cy="234696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3466309">
                  <a:extLst>
                    <a:ext uri="{9D8B030D-6E8A-4147-A177-3AD203B41FA5}">
                      <a16:colId xmlns:a16="http://schemas.microsoft.com/office/drawing/2014/main" xmlns="" val="1563729180"/>
                    </a:ext>
                  </a:extLst>
                </a:gridCol>
                <a:gridCol w="730608">
                  <a:extLst>
                    <a:ext uri="{9D8B030D-6E8A-4147-A177-3AD203B41FA5}">
                      <a16:colId xmlns:a16="http://schemas.microsoft.com/office/drawing/2014/main" xmlns="" val="196491093"/>
                    </a:ext>
                  </a:extLst>
                </a:gridCol>
              </a:tblGrid>
              <a:tr h="17213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 procedimento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Qtd</a:t>
                      </a:r>
                      <a:r>
                        <a:rPr lang="pt-BR" sz="14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4169815759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Ações de promoção e prevenção em saúde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243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531954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Procedimentos com finalidade diagnóstica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42.129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21337485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Procedimentos clínicos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13.439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65099931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Procedimentos cirúrgicos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50270672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Órteses, próteses e materiais especiais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06658399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Ações complementares da atenção à saúde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18.414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28846802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TOTAL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74.401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4205957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239085A7-D5EE-493B-A1C6-158471891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377291"/>
              </p:ext>
            </p:extLst>
          </p:nvPr>
        </p:nvGraphicFramePr>
        <p:xfrm>
          <a:off x="5845196" y="1788314"/>
          <a:ext cx="6046464" cy="465201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5466291">
                  <a:extLst>
                    <a:ext uri="{9D8B030D-6E8A-4147-A177-3AD203B41FA5}">
                      <a16:colId xmlns:a16="http://schemas.microsoft.com/office/drawing/2014/main" xmlns="" val="3987294753"/>
                    </a:ext>
                  </a:extLst>
                </a:gridCol>
                <a:gridCol w="580173">
                  <a:extLst>
                    <a:ext uri="{9D8B030D-6E8A-4147-A177-3AD203B41FA5}">
                      <a16:colId xmlns:a16="http://schemas.microsoft.com/office/drawing/2014/main" xmlns="" val="2744675243"/>
                    </a:ext>
                  </a:extLst>
                </a:gridCol>
              </a:tblGrid>
              <a:tr h="187421">
                <a:tc>
                  <a:txBody>
                    <a:bodyPr/>
                    <a:lstStyle/>
                    <a:p>
                      <a:pPr marL="0" algn="l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Procedimento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fontAlgn="ctr"/>
                      <a:r>
                        <a:rPr lang="pt-BR" sz="14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Qnt</a:t>
                      </a:r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51273127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0803010125 UNIDADE DE REMUNERACAO PARA DESLOCAMENTO DE PACIENTE POR TRANSPORTE TERRESTRE (CADA 50 KM )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15.763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1479327791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0301070075 ATENDIMENTO / ACOMPANHAMENTO DE PACIENTE EM REABILITACAO DO DESENVOLVIMENTO NEUROPSICOMOTOR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7.639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142677640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0201020041 COLETA DE MATERIAL PARA EXAME LABORATORIAL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4.951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381550064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0202020380 HEMOGRAMA COMPLETO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3.557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813022103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0301060118 ACOLHIMENTO COM CLASSIFICACAO DE RISCO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2.886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690540245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0202010473 DOSAGEM DE GLICOSE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2.772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691875708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0202010317 DOSAGEM DE CREATININA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2.740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491052529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0202050017 ANALISE DE CARACTERES FISICOS, ELEMENTOS E SEDIMENTO DA URINA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2.706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100756206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0803010109 UNIDADE DE REMUNERACAO PARA DESLOCAMENTO DE ACOMPANHANTE POR TRANSPORTE TERRESTRE (CADA 50 KM DE DI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2.651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1048038776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0202010295 DOSAGEM DE COLESTEROL TOTAL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2.448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498365632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0202010678 DOSAGEM DE TRIGLICERIDEOS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2.373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187318019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0202010279 DOSAGEM DE COLESTEROL HDL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2.306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3411214386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0301060061 ATENDIMENTO DE URGENCIA EM ATENCAO ESPECIALIZADA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2.164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1097311375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0202010651 DOSAGEM DE TRANSAMINASE GLUTAMICO-PIRUVICA (TGP)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1.944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458289170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0202010643 DOSAGEM DE TRANSAMINASE GLUTAMICO-OXALACETICA (TGO)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1.934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1851753170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0202060250 DOSAGEM DE HORMONIO TIREOESTIMULANTE (TSH)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1.386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2915289873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0202010600 DOSAGEM DE POTASSIO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1.094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4137975711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0202010503 DOSAGEM DE HEMOGLOBINA GLICOSILADA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786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938471463"/>
                  </a:ext>
                </a:extLst>
              </a:tr>
              <a:tr h="1840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0202010694 DOSAGEM DE UREIA</a:t>
                      </a:r>
                    </a:p>
                  </a:txBody>
                  <a:tcPr marL="171450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734</a:t>
                      </a:r>
                    </a:p>
                  </a:txBody>
                  <a:tcPr marL="9525" marR="171450" marT="28575" marB="28575" anchor="ctr"/>
                </a:tc>
                <a:extLst>
                  <a:ext uri="{0D108BD9-81ED-4DB2-BD59-A6C34878D82A}">
                    <a16:rowId xmlns:a16="http://schemas.microsoft.com/office/drawing/2014/main" xmlns="" val="1337346791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8E1DDE1-79F1-9AF9-E2C6-0DB5D22B2839}"/>
              </a:ext>
            </a:extLst>
          </p:cNvPr>
          <p:cNvSpPr txBox="1"/>
          <p:nvPr/>
        </p:nvSpPr>
        <p:spPr>
          <a:xfrm>
            <a:off x="645900" y="6300336"/>
            <a:ext cx="165782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dirty="0"/>
              <a:t>Acesso em 14/02. </a:t>
            </a:r>
          </a:p>
        </p:txBody>
      </p:sp>
    </p:spTree>
    <p:extLst>
      <p:ext uri="{BB962C8B-B14F-4D97-AF65-F5344CB8AC3E}">
        <p14:creationId xmlns:p14="http://schemas.microsoft.com/office/powerpoint/2010/main" val="3621619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144" y="150225"/>
            <a:ext cx="10058400" cy="1371600"/>
          </a:xfrm>
        </p:spPr>
        <p:txBody>
          <a:bodyPr/>
          <a:lstStyle/>
          <a:p>
            <a:r>
              <a:rPr lang="pt-BR" dirty="0" smtClean="0"/>
              <a:t>Produção Consócio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035070"/>
              </p:ext>
            </p:extLst>
          </p:nvPr>
        </p:nvGraphicFramePr>
        <p:xfrm>
          <a:off x="799513" y="2250831"/>
          <a:ext cx="4743157" cy="3534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177727"/>
              </p:ext>
            </p:extLst>
          </p:nvPr>
        </p:nvGraphicFramePr>
        <p:xfrm>
          <a:off x="5824025" y="1899138"/>
          <a:ext cx="5950633" cy="4487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9567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tângulo: Cantos Arredondados 33"/>
          <p:cNvSpPr/>
          <p:nvPr/>
        </p:nvSpPr>
        <p:spPr>
          <a:xfrm>
            <a:off x="8947358" y="1259163"/>
            <a:ext cx="2899192" cy="5279608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3º </a:t>
            </a:r>
            <a:r>
              <a:rPr lang="pt-BR" dirty="0" err="1"/>
              <a:t>quadri</a:t>
            </a:r>
            <a:r>
              <a:rPr lang="pt-BR" dirty="0"/>
              <a:t>.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xmlns="" id="{453C81F5-B0D7-48C1-A9EA-46B8C6D26B8F}"/>
              </a:ext>
            </a:extLst>
          </p:cNvPr>
          <p:cNvSpPr/>
          <p:nvPr/>
        </p:nvSpPr>
        <p:spPr>
          <a:xfrm>
            <a:off x="2597828" y="1259163"/>
            <a:ext cx="3120967" cy="5279608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1º </a:t>
            </a:r>
            <a:r>
              <a:rPr lang="pt-BR" dirty="0" err="1"/>
              <a:t>quadri</a:t>
            </a:r>
            <a:r>
              <a:rPr lang="pt-BR" dirty="0"/>
              <a:t>.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xmlns="" id="{F25DDFD9-73A0-E2DB-6B84-CD00FD27CBB7}"/>
              </a:ext>
            </a:extLst>
          </p:cNvPr>
          <p:cNvSpPr/>
          <p:nvPr/>
        </p:nvSpPr>
        <p:spPr>
          <a:xfrm>
            <a:off x="5862368" y="1259163"/>
            <a:ext cx="2899192" cy="5279608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2º </a:t>
            </a:r>
            <a:r>
              <a:rPr lang="pt-BR" dirty="0" err="1"/>
              <a:t>quadri</a:t>
            </a:r>
            <a:r>
              <a:rPr lang="pt-BR" dirty="0"/>
              <a:t>.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49EDBB-D9F3-4726-917D-6727B241C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366304"/>
            <a:ext cx="10515600" cy="756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Transporte de pacientes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CF50339F-B908-406C-B048-C77A8FBC6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5738335"/>
              </p:ext>
            </p:extLst>
          </p:nvPr>
        </p:nvGraphicFramePr>
        <p:xfrm>
          <a:off x="441037" y="1871807"/>
          <a:ext cx="511001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66B85153-8BB5-4622-4D1E-3EA1E099EAC3}"/>
              </a:ext>
            </a:extLst>
          </p:cNvPr>
          <p:cNvGrpSpPr/>
          <p:nvPr/>
        </p:nvGrpSpPr>
        <p:grpSpPr>
          <a:xfrm>
            <a:off x="5875150" y="1990051"/>
            <a:ext cx="2904467" cy="842215"/>
            <a:chOff x="2167127" y="106925"/>
            <a:chExt cx="3852672" cy="842215"/>
          </a:xfrm>
        </p:grpSpPr>
        <p:sp>
          <p:nvSpPr>
            <p:cNvPr id="4" name="Retângulo: Cantos Superiores Arredondados 3">
              <a:extLst>
                <a:ext uri="{FF2B5EF4-FFF2-40B4-BE49-F238E27FC236}">
                  <a16:creationId xmlns:a16="http://schemas.microsoft.com/office/drawing/2014/main" xmlns="" id="{9F85C402-9CD9-7FE2-5DF8-0FB54240C5BC}"/>
                </a:ext>
              </a:extLst>
            </p:cNvPr>
            <p:cNvSpPr/>
            <p:nvPr/>
          </p:nvSpPr>
          <p:spPr>
            <a:xfrm rot="5400000">
              <a:off x="3674477" y="-1400425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tângulo: Cantos Superiores Arredondados 4">
              <a:extLst>
                <a:ext uri="{FF2B5EF4-FFF2-40B4-BE49-F238E27FC236}">
                  <a16:creationId xmlns:a16="http://schemas.microsoft.com/office/drawing/2014/main" xmlns="" id="{5BFE6A49-80CE-F6F4-4592-7E81313F5279}"/>
                </a:ext>
              </a:extLst>
            </p:cNvPr>
            <p:cNvSpPr txBox="1"/>
            <p:nvPr/>
          </p:nvSpPr>
          <p:spPr>
            <a:xfrm>
              <a:off x="2167127" y="192980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Pacientes: 2.211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Acompanhantes: 710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xmlns="" id="{302E3E20-4BAC-D6F9-6A0E-3BEEAE381097}"/>
              </a:ext>
            </a:extLst>
          </p:cNvPr>
          <p:cNvGrpSpPr/>
          <p:nvPr/>
        </p:nvGrpSpPr>
        <p:grpSpPr>
          <a:xfrm>
            <a:off x="5846569" y="3444366"/>
            <a:ext cx="3016919" cy="1093862"/>
            <a:chOff x="2167127" y="1206764"/>
            <a:chExt cx="3852672" cy="837972"/>
          </a:xfrm>
        </p:grpSpPr>
        <p:sp>
          <p:nvSpPr>
            <p:cNvPr id="8" name="Retângulo: Cantos Superiores Arredondados 7">
              <a:extLst>
                <a:ext uri="{FF2B5EF4-FFF2-40B4-BE49-F238E27FC236}">
                  <a16:creationId xmlns:a16="http://schemas.microsoft.com/office/drawing/2014/main" xmlns="" id="{8E52FE97-FC8A-305B-F9DF-8DCD3716930A}"/>
                </a:ext>
              </a:extLst>
            </p:cNvPr>
            <p:cNvSpPr/>
            <p:nvPr/>
          </p:nvSpPr>
          <p:spPr>
            <a:xfrm rot="5400000">
              <a:off x="3674477" y="-300586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tângulo: Cantos Superiores Arredondados 4">
              <a:extLst>
                <a:ext uri="{FF2B5EF4-FFF2-40B4-BE49-F238E27FC236}">
                  <a16:creationId xmlns:a16="http://schemas.microsoft.com/office/drawing/2014/main" xmlns="" id="{CDC9F97C-D4F4-C7D8-FC9D-8F008F0CAD41}"/>
                </a:ext>
              </a:extLst>
            </p:cNvPr>
            <p:cNvSpPr txBox="1"/>
            <p:nvPr/>
          </p:nvSpPr>
          <p:spPr>
            <a:xfrm>
              <a:off x="2167127" y="1247670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731 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xmlns="" id="{6A8E6274-1352-55C1-A29B-017F7CF60B4F}"/>
              </a:ext>
            </a:extLst>
          </p:cNvPr>
          <p:cNvGrpSpPr/>
          <p:nvPr/>
        </p:nvGrpSpPr>
        <p:grpSpPr>
          <a:xfrm>
            <a:off x="5904593" y="4954993"/>
            <a:ext cx="2905864" cy="1072485"/>
            <a:chOff x="2167127" y="2306602"/>
            <a:chExt cx="3852672" cy="837972"/>
          </a:xfrm>
        </p:grpSpPr>
        <p:sp>
          <p:nvSpPr>
            <p:cNvPr id="12" name="Retângulo: Cantos Superiores Arredondados 11">
              <a:extLst>
                <a:ext uri="{FF2B5EF4-FFF2-40B4-BE49-F238E27FC236}">
                  <a16:creationId xmlns:a16="http://schemas.microsoft.com/office/drawing/2014/main" xmlns="" id="{89B98EF2-3FC7-11FF-0562-C8C1B4880CF5}"/>
                </a:ext>
              </a:extLst>
            </p:cNvPr>
            <p:cNvSpPr/>
            <p:nvPr/>
          </p:nvSpPr>
          <p:spPr>
            <a:xfrm rot="5400000">
              <a:off x="3674477" y="799252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tângulo: Cantos Superiores Arredondados 4">
              <a:extLst>
                <a:ext uri="{FF2B5EF4-FFF2-40B4-BE49-F238E27FC236}">
                  <a16:creationId xmlns:a16="http://schemas.microsoft.com/office/drawing/2014/main" xmlns="" id="{F12E655A-07A9-5F1C-CCAD-0F8646DD2131}"/>
                </a:ext>
              </a:extLst>
            </p:cNvPr>
            <p:cNvSpPr txBox="1"/>
            <p:nvPr/>
          </p:nvSpPr>
          <p:spPr>
            <a:xfrm>
              <a:off x="2167127" y="2347508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dirty="0"/>
                <a:t>145.286 km</a:t>
              </a:r>
              <a:endParaRPr lang="pt-BR" kern="1200" dirty="0"/>
            </a:p>
          </p:txBody>
        </p:sp>
      </p:grpSp>
      <p:grpSp>
        <p:nvGrpSpPr>
          <p:cNvPr id="22" name="Agrupar 21"/>
          <p:cNvGrpSpPr/>
          <p:nvPr/>
        </p:nvGrpSpPr>
        <p:grpSpPr>
          <a:xfrm>
            <a:off x="8978197" y="1997574"/>
            <a:ext cx="2904467" cy="842215"/>
            <a:chOff x="2167127" y="106925"/>
            <a:chExt cx="3852672" cy="842215"/>
          </a:xfrm>
        </p:grpSpPr>
        <p:sp>
          <p:nvSpPr>
            <p:cNvPr id="23" name="Retângulo: Cantos Superiores Arredondados 22"/>
            <p:cNvSpPr/>
            <p:nvPr/>
          </p:nvSpPr>
          <p:spPr>
            <a:xfrm rot="5400000">
              <a:off x="3674477" y="-1400425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tângulo: Cantos Superiores Arredondados 4"/>
            <p:cNvSpPr txBox="1"/>
            <p:nvPr/>
          </p:nvSpPr>
          <p:spPr>
            <a:xfrm>
              <a:off x="2167127" y="192980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Pacientes: 1</a:t>
              </a:r>
              <a:r>
                <a:rPr lang="pt-BR" dirty="0"/>
                <a:t>.920</a:t>
              </a:r>
              <a:endParaRPr lang="pt-BR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Acompanhantes: 557</a:t>
              </a:r>
            </a:p>
          </p:txBody>
        </p:sp>
      </p:grpSp>
      <p:grpSp>
        <p:nvGrpSpPr>
          <p:cNvPr id="25" name="Agrupar 24"/>
          <p:cNvGrpSpPr/>
          <p:nvPr/>
        </p:nvGrpSpPr>
        <p:grpSpPr>
          <a:xfrm>
            <a:off x="8942081" y="3497763"/>
            <a:ext cx="3019045" cy="1040466"/>
            <a:chOff x="2167127" y="1206764"/>
            <a:chExt cx="3852672" cy="837972"/>
          </a:xfrm>
        </p:grpSpPr>
        <p:sp>
          <p:nvSpPr>
            <p:cNvPr id="26" name="Retângulo: Cantos Superiores Arredondados 25"/>
            <p:cNvSpPr/>
            <p:nvPr/>
          </p:nvSpPr>
          <p:spPr>
            <a:xfrm rot="5400000">
              <a:off x="3674477" y="-300586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etângulo: Cantos Superiores Arredondados 4"/>
            <p:cNvSpPr txBox="1"/>
            <p:nvPr/>
          </p:nvSpPr>
          <p:spPr>
            <a:xfrm>
              <a:off x="2167127" y="1247670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kern="1200" dirty="0"/>
                <a:t>640	</a:t>
              </a:r>
            </a:p>
          </p:txBody>
        </p:sp>
      </p:grpSp>
      <p:grpSp>
        <p:nvGrpSpPr>
          <p:cNvPr id="28" name="Agrupar 27"/>
          <p:cNvGrpSpPr/>
          <p:nvPr/>
        </p:nvGrpSpPr>
        <p:grpSpPr>
          <a:xfrm>
            <a:off x="8942082" y="4954993"/>
            <a:ext cx="3051444" cy="1072486"/>
            <a:chOff x="2167127" y="2306602"/>
            <a:chExt cx="3852672" cy="837972"/>
          </a:xfrm>
        </p:grpSpPr>
        <p:sp>
          <p:nvSpPr>
            <p:cNvPr id="29" name="Retângulo: Cantos Superiores Arredondados 28"/>
            <p:cNvSpPr/>
            <p:nvPr/>
          </p:nvSpPr>
          <p:spPr>
            <a:xfrm rot="5400000">
              <a:off x="3674477" y="799252"/>
              <a:ext cx="837972" cy="3852672"/>
            </a:xfrm>
            <a:prstGeom prst="round2SameRect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tângulo: Cantos Superiores Arredondados 4"/>
            <p:cNvSpPr txBox="1"/>
            <p:nvPr/>
          </p:nvSpPr>
          <p:spPr>
            <a:xfrm>
              <a:off x="2167127" y="2347508"/>
              <a:ext cx="3811766" cy="75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41910" rIns="83820" bIns="4191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mtClean="0"/>
                <a:t>161.626 </a:t>
              </a:r>
              <a:r>
                <a:rPr lang="pt-BR" kern="1200" dirty="0"/>
                <a:t>km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82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C56878-FCDA-4D19-B5B7-650662A5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</a:t>
            </a:r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xmlns="" id="{23FF0D28-777B-4138-A4D8-4AC85D028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227" y="2106811"/>
            <a:ext cx="4883745" cy="3008757"/>
          </a:xfrm>
        </p:spPr>
        <p:txBody>
          <a:bodyPr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/>
              <a:t>No sistema ESUS-AB em 31/12/2022 a Unidade de Saúde possuía um total de 5.495 cadastros individuais, 11,77% a mais da estimativa populacional.</a:t>
            </a:r>
          </a:p>
        </p:txBody>
      </p:sp>
      <p:sp>
        <p:nvSpPr>
          <p:cNvPr id="5" name="Chave Direita 4">
            <a:extLst>
              <a:ext uri="{FF2B5EF4-FFF2-40B4-BE49-F238E27FC236}">
                <a16:creationId xmlns:a16="http://schemas.microsoft.com/office/drawing/2014/main" xmlns="" id="{F776DE1A-D07F-4B1F-9C16-EBA896D3FCEC}"/>
              </a:ext>
            </a:extLst>
          </p:cNvPr>
          <p:cNvSpPr/>
          <p:nvPr/>
        </p:nvSpPr>
        <p:spPr>
          <a:xfrm>
            <a:off x="10030851" y="4779887"/>
            <a:ext cx="329553" cy="11427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838F2F9D-973A-4C79-9066-48DAFBD800CA}"/>
              </a:ext>
            </a:extLst>
          </p:cNvPr>
          <p:cNvSpPr txBox="1"/>
          <p:nvPr/>
        </p:nvSpPr>
        <p:spPr>
          <a:xfrm>
            <a:off x="10571278" y="5166591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21,80%</a:t>
            </a:r>
          </a:p>
        </p:txBody>
      </p:sp>
      <p:sp>
        <p:nvSpPr>
          <p:cNvPr id="13" name="Chave Direita 12">
            <a:extLst>
              <a:ext uri="{FF2B5EF4-FFF2-40B4-BE49-F238E27FC236}">
                <a16:creationId xmlns:a16="http://schemas.microsoft.com/office/drawing/2014/main" xmlns="" id="{46B8C213-9F9A-4F9A-9F73-3C412D91A4B7}"/>
              </a:ext>
            </a:extLst>
          </p:cNvPr>
          <p:cNvSpPr/>
          <p:nvPr/>
        </p:nvSpPr>
        <p:spPr>
          <a:xfrm>
            <a:off x="10048875" y="3000287"/>
            <a:ext cx="347576" cy="177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1EF28BF0-1EE2-4896-84B0-0E91208B6306}"/>
              </a:ext>
            </a:extLst>
          </p:cNvPr>
          <p:cNvSpPr txBox="1"/>
          <p:nvPr/>
        </p:nvSpPr>
        <p:spPr>
          <a:xfrm>
            <a:off x="10571279" y="3701745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54,75%</a:t>
            </a:r>
          </a:p>
        </p:txBody>
      </p:sp>
      <p:sp>
        <p:nvSpPr>
          <p:cNvPr id="17" name="Chave Direita 16">
            <a:extLst>
              <a:ext uri="{FF2B5EF4-FFF2-40B4-BE49-F238E27FC236}">
                <a16:creationId xmlns:a16="http://schemas.microsoft.com/office/drawing/2014/main" xmlns="" id="{B5DB8C0B-227A-4BD4-9F72-706FDEB25BAA}"/>
              </a:ext>
            </a:extLst>
          </p:cNvPr>
          <p:cNvSpPr/>
          <p:nvPr/>
        </p:nvSpPr>
        <p:spPr>
          <a:xfrm>
            <a:off x="10012828" y="1220687"/>
            <a:ext cx="347576" cy="177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D3380AE4-6772-4D35-AB32-B65945329F6C}"/>
              </a:ext>
            </a:extLst>
          </p:cNvPr>
          <p:cNvSpPr txBox="1"/>
          <p:nvPr/>
        </p:nvSpPr>
        <p:spPr>
          <a:xfrm>
            <a:off x="10473340" y="1922145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23,43%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A6BCD342-BCAA-4265-AC79-B7790FA92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560" y="765206"/>
            <a:ext cx="3534268" cy="568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68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/>
              <a:t>Transporte de pacientes - 2023</a:t>
            </a:r>
            <a:endParaRPr lang="pt-BR" sz="40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170298"/>
              </p:ext>
            </p:extLst>
          </p:nvPr>
        </p:nvGraphicFramePr>
        <p:xfrm>
          <a:off x="1066800" y="2103439"/>
          <a:ext cx="10058400" cy="3595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95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991261-1117-4E0C-A3A4-4A207494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t-BR" sz="4000"/>
              <a:t>Destinos com mais viagens</a:t>
            </a:r>
          </a:p>
        </p:txBody>
      </p:sp>
      <p:graphicFrame>
        <p:nvGraphicFramePr>
          <p:cNvPr id="7" name="Gráfico 3">
            <a:extLst>
              <a:ext uri="{FF2B5EF4-FFF2-40B4-BE49-F238E27FC236}">
                <a16:creationId xmlns:a16="http://schemas.microsoft.com/office/drawing/2014/main" xmlns="" id="{2AEFE794-31B3-4581-96BF-342D18027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736539"/>
              </p:ext>
            </p:extLst>
          </p:nvPr>
        </p:nvGraphicFramePr>
        <p:xfrm>
          <a:off x="4846319" y="676656"/>
          <a:ext cx="6821425" cy="5513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57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Financeiros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649134"/>
              </p:ext>
            </p:extLst>
          </p:nvPr>
        </p:nvGraphicFramePr>
        <p:xfrm>
          <a:off x="1378634" y="1828800"/>
          <a:ext cx="10016197" cy="334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24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47328"/>
              </p:ext>
            </p:extLst>
          </p:nvPr>
        </p:nvGraphicFramePr>
        <p:xfrm>
          <a:off x="1066800" y="73503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379068"/>
              </p:ext>
            </p:extLst>
          </p:nvPr>
        </p:nvGraphicFramePr>
        <p:xfrm>
          <a:off x="5444197" y="3151162"/>
          <a:ext cx="6485205" cy="3235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049108" y="2278966"/>
            <a:ext cx="5472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Investimento </a:t>
            </a:r>
            <a:r>
              <a:rPr lang="pt-BR" b="1" dirty="0" err="1" smtClean="0"/>
              <a:t>percapita</a:t>
            </a:r>
            <a:r>
              <a:rPr lang="pt-BR" b="1" dirty="0" smtClean="0"/>
              <a:t> de Recursos próprios em ações e serviços de Saúde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205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73A1F3-18AD-4D27-8362-3915360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642594"/>
            <a:ext cx="10414000" cy="739284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t-BR" sz="4000" b="1" dirty="0"/>
              <a:t>Nascidos Vivos</a:t>
            </a:r>
            <a:endParaRPr lang="pt-BR" sz="4000" b="1" kern="12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81379"/>
              </p:ext>
            </p:extLst>
          </p:nvPr>
        </p:nvGraphicFramePr>
        <p:xfrm>
          <a:off x="4714382" y="476111"/>
          <a:ext cx="7032141" cy="253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440107"/>
              </p:ext>
            </p:extLst>
          </p:nvPr>
        </p:nvGraphicFramePr>
        <p:xfrm>
          <a:off x="711200" y="3390314"/>
          <a:ext cx="5886548" cy="316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31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3560" y="405765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1"/>
                </a:solidFill>
              </a:rPr>
              <a:t>Morbidade Hospitalar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8262" y="2614190"/>
            <a:ext cx="4547763" cy="2444371"/>
          </a:xfrm>
        </p:spPr>
        <p:txBody>
          <a:bodyPr>
            <a:normAutofit/>
          </a:bodyPr>
          <a:lstStyle/>
          <a:p>
            <a:pPr algn="just"/>
            <a:r>
              <a:rPr lang="pt-BR" sz="1600" dirty="0"/>
              <a:t>O segundo quadrimestre foi o período do ano de maior número de internações, sendo a principal causa Neoplasias (tumores).  </a:t>
            </a:r>
            <a:endParaRPr lang="pt-BR" sz="1600" u="sng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09222"/>
              </p:ext>
            </p:extLst>
          </p:nvPr>
        </p:nvGraphicFramePr>
        <p:xfrm>
          <a:off x="5982772" y="735033"/>
          <a:ext cx="5780245" cy="584596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3711756">
                  <a:extLst>
                    <a:ext uri="{9D8B030D-6E8A-4147-A177-3AD203B41FA5}">
                      <a16:colId xmlns:a16="http://schemas.microsoft.com/office/drawing/2014/main" xmlns="" val="3390376909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xmlns="" val="361419377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xmlns="" val="1618602433"/>
                    </a:ext>
                  </a:extLst>
                </a:gridCol>
                <a:gridCol w="667528">
                  <a:extLst>
                    <a:ext uri="{9D8B030D-6E8A-4147-A177-3AD203B41FA5}">
                      <a16:colId xmlns:a16="http://schemas.microsoft.com/office/drawing/2014/main" xmlns="" val="930185615"/>
                    </a:ext>
                  </a:extLst>
                </a:gridCol>
              </a:tblGrid>
              <a:tr h="223176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</a:rPr>
                        <a:t>2023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E8ED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368358477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effectLst/>
                        </a:rPr>
                        <a:t>Capítulo CID-10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effectLst/>
                        </a:rPr>
                        <a:t>Jan-</a:t>
                      </a:r>
                      <a:r>
                        <a:rPr lang="pt-BR" sz="1200" b="1" baseline="0" dirty="0" err="1">
                          <a:effectLst/>
                        </a:rPr>
                        <a:t>Abr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>
                          <a:effectLst/>
                        </a:rPr>
                        <a:t>Mai-</a:t>
                      </a:r>
                      <a:r>
                        <a:rPr lang="pt-BR" sz="1200" b="1" baseline="0" dirty="0" err="1">
                          <a:effectLst/>
                        </a:rPr>
                        <a:t>Ago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Set-Dez</a:t>
                      </a:r>
                    </a:p>
                  </a:txBody>
                  <a:tcPr marL="0" marR="0" marT="0" marB="0" anchor="b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3935409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I. Algumas doenças infecciosas e parasitárias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856372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II. Neoplasias (tumores)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603459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III. Doenças sangue órgãos </a:t>
                      </a:r>
                      <a:r>
                        <a:rPr lang="pt-BR" sz="1200" dirty="0" err="1">
                          <a:effectLst/>
                        </a:rPr>
                        <a:t>hemat</a:t>
                      </a:r>
                      <a:r>
                        <a:rPr lang="pt-BR" sz="1200" dirty="0">
                          <a:effectLst/>
                        </a:rPr>
                        <a:t> e </a:t>
                      </a:r>
                      <a:r>
                        <a:rPr lang="pt-BR" sz="1200" dirty="0" err="1">
                          <a:effectLst/>
                        </a:rPr>
                        <a:t>transt</a:t>
                      </a:r>
                      <a:r>
                        <a:rPr lang="pt-BR" sz="1200" dirty="0">
                          <a:effectLst/>
                        </a:rPr>
                        <a:t> imunitár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pt-BR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2643250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IV. Doenças endócrinas nutricionais e metabólicas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388666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V. Transtornos mentais e comportamentais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992878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VI. Doenças do sistema nervoso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577639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VII. Doenças do olho e anexos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2323177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 err="1">
                          <a:effectLst/>
                        </a:rPr>
                        <a:t>VIII.Doenças</a:t>
                      </a:r>
                      <a:r>
                        <a:rPr lang="pt-BR" sz="1200" dirty="0">
                          <a:effectLst/>
                        </a:rPr>
                        <a:t> do ouvido e da apófise </a:t>
                      </a:r>
                      <a:r>
                        <a:rPr lang="pt-BR" sz="1200" dirty="0" err="1">
                          <a:effectLst/>
                        </a:rPr>
                        <a:t>mastóide</a:t>
                      </a:r>
                      <a:endParaRPr lang="pt-BR" sz="12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pt-BR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9561324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IX. Doenças do aparelho circulatório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7506416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X. Doenças do aparelho respiratório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0383256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XI. Doenças do aparelho digestivo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282381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XII. Doenças da pele e do tecido subcutâneo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898789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XIII. Doenças </a:t>
                      </a:r>
                      <a:r>
                        <a:rPr lang="pt-BR" sz="1200" dirty="0" err="1">
                          <a:effectLst/>
                        </a:rPr>
                        <a:t>sist</a:t>
                      </a:r>
                      <a:r>
                        <a:rPr lang="pt-BR" sz="1200" dirty="0">
                          <a:effectLst/>
                        </a:rPr>
                        <a:t> osteomuscular e </a:t>
                      </a:r>
                      <a:r>
                        <a:rPr lang="pt-BR" sz="1200" dirty="0" err="1">
                          <a:effectLst/>
                        </a:rPr>
                        <a:t>tec</a:t>
                      </a:r>
                      <a:r>
                        <a:rPr lang="pt-BR" sz="1200" dirty="0">
                          <a:effectLst/>
                        </a:rPr>
                        <a:t> conjuntivo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947712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XIV. Doenças do aparelho geniturinário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32079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XV. Gravidez parto e puerpério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644948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XVI. Algumas </a:t>
                      </a:r>
                      <a:r>
                        <a:rPr lang="pt-BR" sz="1200" dirty="0" err="1">
                          <a:effectLst/>
                        </a:rPr>
                        <a:t>afec</a:t>
                      </a:r>
                      <a:r>
                        <a:rPr lang="pt-BR" sz="1200" dirty="0">
                          <a:effectLst/>
                        </a:rPr>
                        <a:t> originadas no período perinatal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1141813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err="1">
                          <a:effectLst/>
                        </a:rPr>
                        <a:t>XVII.Malf</a:t>
                      </a:r>
                      <a:r>
                        <a:rPr lang="pt-BR" sz="1200" u="none" strike="noStrike" dirty="0">
                          <a:effectLst/>
                        </a:rPr>
                        <a:t> </a:t>
                      </a:r>
                      <a:r>
                        <a:rPr lang="pt-BR" sz="1200" u="none" strike="noStrike" dirty="0" err="1">
                          <a:effectLst/>
                        </a:rPr>
                        <a:t>cong</a:t>
                      </a:r>
                      <a:r>
                        <a:rPr lang="pt-BR" sz="1200" u="none" strike="noStrike" dirty="0">
                          <a:effectLst/>
                        </a:rPr>
                        <a:t> </a:t>
                      </a:r>
                      <a:r>
                        <a:rPr lang="pt-BR" sz="1200" u="none" strike="noStrike" dirty="0" err="1">
                          <a:effectLst/>
                        </a:rPr>
                        <a:t>deformid</a:t>
                      </a:r>
                      <a:r>
                        <a:rPr lang="pt-BR" sz="1200" u="none" strike="noStrike" dirty="0">
                          <a:effectLst/>
                        </a:rPr>
                        <a:t> e anomalias cromossômicas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7254554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 err="1">
                          <a:effectLst/>
                        </a:rPr>
                        <a:t>XVIII.Sint</a:t>
                      </a:r>
                      <a:r>
                        <a:rPr lang="pt-BR" sz="1200" dirty="0">
                          <a:effectLst/>
                        </a:rPr>
                        <a:t> sinais e </a:t>
                      </a:r>
                      <a:r>
                        <a:rPr lang="pt-BR" sz="1200" dirty="0" err="1">
                          <a:effectLst/>
                        </a:rPr>
                        <a:t>achad</a:t>
                      </a:r>
                      <a:r>
                        <a:rPr lang="pt-BR" sz="1200" dirty="0">
                          <a:effectLst/>
                        </a:rPr>
                        <a:t> </a:t>
                      </a:r>
                      <a:r>
                        <a:rPr lang="pt-BR" sz="1200" dirty="0" err="1">
                          <a:effectLst/>
                        </a:rPr>
                        <a:t>anorm</a:t>
                      </a:r>
                      <a:r>
                        <a:rPr lang="pt-BR" sz="1200" dirty="0">
                          <a:effectLst/>
                        </a:rPr>
                        <a:t> </a:t>
                      </a:r>
                      <a:r>
                        <a:rPr lang="pt-BR" sz="1200" dirty="0" err="1">
                          <a:effectLst/>
                        </a:rPr>
                        <a:t>ex</a:t>
                      </a:r>
                      <a:r>
                        <a:rPr lang="pt-BR" sz="1200" dirty="0">
                          <a:effectLst/>
                        </a:rPr>
                        <a:t> </a:t>
                      </a:r>
                      <a:r>
                        <a:rPr lang="pt-BR" sz="1200" dirty="0" err="1">
                          <a:effectLst/>
                        </a:rPr>
                        <a:t>clín</a:t>
                      </a:r>
                      <a:r>
                        <a:rPr lang="pt-BR" sz="1200" dirty="0">
                          <a:effectLst/>
                        </a:rPr>
                        <a:t> e </a:t>
                      </a:r>
                      <a:r>
                        <a:rPr lang="pt-BR" sz="1200" dirty="0" err="1">
                          <a:effectLst/>
                        </a:rPr>
                        <a:t>laborat</a:t>
                      </a:r>
                      <a:endParaRPr lang="pt-BR" sz="12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3807506"/>
                  </a:ext>
                </a:extLst>
              </a:tr>
              <a:tr h="283074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XIX. Lesões </a:t>
                      </a:r>
                      <a:r>
                        <a:rPr lang="pt-BR" sz="1200" dirty="0" err="1">
                          <a:effectLst/>
                        </a:rPr>
                        <a:t>enven</a:t>
                      </a:r>
                      <a:r>
                        <a:rPr lang="pt-BR" sz="1200" dirty="0">
                          <a:effectLst/>
                        </a:rPr>
                        <a:t> e </a:t>
                      </a:r>
                      <a:r>
                        <a:rPr lang="pt-BR" sz="1200" dirty="0" err="1">
                          <a:effectLst/>
                        </a:rPr>
                        <a:t>alg</a:t>
                      </a:r>
                      <a:r>
                        <a:rPr lang="pt-BR" sz="1200" dirty="0">
                          <a:effectLst/>
                        </a:rPr>
                        <a:t> out </a:t>
                      </a:r>
                      <a:r>
                        <a:rPr lang="pt-BR" sz="1200" dirty="0" err="1">
                          <a:effectLst/>
                        </a:rPr>
                        <a:t>conseq</a:t>
                      </a:r>
                      <a:r>
                        <a:rPr lang="pt-BR" sz="1200" dirty="0">
                          <a:effectLst/>
                        </a:rPr>
                        <a:t> causas externas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20100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XXI. Contatos com serviços de saúde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159405"/>
                  </a:ext>
                </a:extLst>
              </a:tr>
              <a:tr h="223176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193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</a:rPr>
                        <a:t>261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167</a:t>
                      </a:r>
                    </a:p>
                  </a:txBody>
                  <a:tcPr marL="0" marR="0" marT="0" marB="0" anchor="ctr">
                    <a:solidFill>
                      <a:srgbClr val="E8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6951592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0" y="6581001"/>
            <a:ext cx="5630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Dados acessados em 14/02 podem sofrer alterações.</a:t>
            </a:r>
          </a:p>
        </p:txBody>
      </p:sp>
    </p:spTree>
    <p:extLst>
      <p:ext uri="{BB962C8B-B14F-4D97-AF65-F5344CB8AC3E}">
        <p14:creationId xmlns:p14="http://schemas.microsoft.com/office/powerpoint/2010/main" val="9268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C13025-63AD-4549-888B-93BE57CBF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08" y="365125"/>
            <a:ext cx="10810592" cy="1325563"/>
          </a:xfrm>
        </p:spPr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Mortalidade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BEAAB4C-3855-4939-82DA-8B574A74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08" y="2384590"/>
            <a:ext cx="3992578" cy="379237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sz="1600" dirty="0" smtClean="0"/>
              <a:t>Em 2023 houve uma redução na Mortalidade Geral em 2,70%;</a:t>
            </a:r>
          </a:p>
          <a:p>
            <a:pPr algn="just">
              <a:lnSpc>
                <a:spcPct val="100000"/>
              </a:lnSpc>
            </a:pPr>
            <a:endParaRPr lang="pt-BR" sz="1600" dirty="0"/>
          </a:p>
          <a:p>
            <a:pPr algn="just">
              <a:lnSpc>
                <a:spcPct val="100000"/>
              </a:lnSpc>
            </a:pPr>
            <a:r>
              <a:rPr lang="pt-BR" sz="1600" dirty="0" smtClean="0"/>
              <a:t>A principal causa de óbitos no período permanece doenças do aparelho circulatório tendo um aumento de 33%</a:t>
            </a:r>
            <a:endParaRPr lang="pt-BR" sz="16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73813"/>
              </p:ext>
            </p:extLst>
          </p:nvPr>
        </p:nvGraphicFramePr>
        <p:xfrm>
          <a:off x="6059462" y="799391"/>
          <a:ext cx="5447909" cy="5000625"/>
        </p:xfrm>
        <a:graphic>
          <a:graphicData uri="http://schemas.openxmlformats.org/drawingml/2006/table">
            <a:tbl>
              <a:tblPr/>
              <a:tblGrid>
                <a:gridCol w="3652229">
                  <a:extLst>
                    <a:ext uri="{9D8B030D-6E8A-4147-A177-3AD203B41FA5}">
                      <a16:colId xmlns:a16="http://schemas.microsoft.com/office/drawing/2014/main" xmlns="" val="1179501197"/>
                    </a:ext>
                  </a:extLst>
                </a:gridCol>
                <a:gridCol w="897840">
                  <a:extLst>
                    <a:ext uri="{9D8B030D-6E8A-4147-A177-3AD203B41FA5}">
                      <a16:colId xmlns:a16="http://schemas.microsoft.com/office/drawing/2014/main" xmlns="" val="2421528343"/>
                    </a:ext>
                  </a:extLst>
                </a:gridCol>
                <a:gridCol w="897840">
                  <a:extLst>
                    <a:ext uri="{9D8B030D-6E8A-4147-A177-3AD203B41FA5}">
                      <a16:colId xmlns:a16="http://schemas.microsoft.com/office/drawing/2014/main" xmlns="" val="3262293465"/>
                    </a:ext>
                  </a:extLst>
                </a:gridCol>
              </a:tblGrid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Causas Capítulos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Ano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Ano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3521710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 dças infecciosas e parasitárias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274245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Neoplasias (tumores)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44790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endócrinas nutricionais e metabólicas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4140546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Transtornos mentais e comportamentais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0128059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sistema nervoso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267985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circulatório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1870364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respiratório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188918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digestivo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8683936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Anomalias congênitas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5409460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 Definidas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9537854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Causas externas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6745801"/>
                  </a:ext>
                </a:extLst>
              </a:tr>
              <a:tr h="23501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735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40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Taxa de Mortalidade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8475896" y="5357895"/>
            <a:ext cx="3396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 Estado SC no mesmo período </a:t>
            </a:r>
          </a:p>
          <a:p>
            <a:r>
              <a:rPr lang="pt-BR" dirty="0" smtClean="0"/>
              <a:t>Masculino: 55%</a:t>
            </a:r>
          </a:p>
          <a:p>
            <a:r>
              <a:rPr lang="pt-BR" dirty="0" smtClean="0"/>
              <a:t>Mulheres: 45%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838200" y="4144789"/>
            <a:ext cx="6124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16 % dos óbitos foram em idade inferior a 70 anos considerados pelo Ministério da Saúde Mortes precoces  </a:t>
            </a:r>
            <a:endParaRPr lang="pt-BR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862454"/>
              </p:ext>
            </p:extLst>
          </p:nvPr>
        </p:nvGraphicFramePr>
        <p:xfrm>
          <a:off x="1148945" y="1458953"/>
          <a:ext cx="5502811" cy="2280285"/>
        </p:xfrm>
        <a:graphic>
          <a:graphicData uri="http://schemas.openxmlformats.org/drawingml/2006/table">
            <a:tbl>
              <a:tblPr/>
              <a:tblGrid>
                <a:gridCol w="3008847">
                  <a:extLst>
                    <a:ext uri="{9D8B030D-6E8A-4147-A177-3AD203B41FA5}">
                      <a16:colId xmlns:a16="http://schemas.microsoft.com/office/drawing/2014/main" xmlns="" val="1578564015"/>
                    </a:ext>
                  </a:extLst>
                </a:gridCol>
                <a:gridCol w="949316">
                  <a:extLst>
                    <a:ext uri="{9D8B030D-6E8A-4147-A177-3AD203B41FA5}">
                      <a16:colId xmlns:a16="http://schemas.microsoft.com/office/drawing/2014/main" xmlns="" val="4103244862"/>
                    </a:ext>
                  </a:extLst>
                </a:gridCol>
                <a:gridCol w="772324">
                  <a:extLst>
                    <a:ext uri="{9D8B030D-6E8A-4147-A177-3AD203B41FA5}">
                      <a16:colId xmlns:a16="http://schemas.microsoft.com/office/drawing/2014/main" xmlns="" val="2063795971"/>
                    </a:ext>
                  </a:extLst>
                </a:gridCol>
                <a:gridCol w="772324">
                  <a:extLst>
                    <a:ext uri="{9D8B030D-6E8A-4147-A177-3AD203B41FA5}">
                      <a16:colId xmlns:a16="http://schemas.microsoft.com/office/drawing/2014/main" xmlns="" val="308856833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Causas Capítulos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Ano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Taxa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4034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 dças infecciosas e parasitárias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801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Neoplasias (tumores)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5391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sistema nervoso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82084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circulatório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4530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respiratório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0128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Doenças do aparelho digestivo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2189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Causas externas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243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3621347"/>
                  </a:ext>
                </a:extLst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476716"/>
              </p:ext>
            </p:extLst>
          </p:nvPr>
        </p:nvGraphicFramePr>
        <p:xfrm>
          <a:off x="7300238" y="6425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8304BC-6DB0-4E35-A53D-7004A081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858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 b="1" dirty="0"/>
              <a:t>Dados da Produção de Serviços no SUS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703957"/>
              </p:ext>
            </p:extLst>
          </p:nvPr>
        </p:nvGraphicFramePr>
        <p:xfrm>
          <a:off x="838200" y="3214254"/>
          <a:ext cx="10515600" cy="221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13FA254-2FEE-486B-8AB8-62DB21BBCF5B}"/>
              </a:ext>
            </a:extLst>
          </p:cNvPr>
          <p:cNvSpPr txBox="1"/>
          <p:nvPr/>
        </p:nvSpPr>
        <p:spPr>
          <a:xfrm>
            <a:off x="558209" y="2033058"/>
            <a:ext cx="9871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1800" dirty="0"/>
              <a:t>Total de procedimentos na Atenção Básica realizados por quadrimestre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13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17418" y="319321"/>
            <a:ext cx="10058400" cy="1371600"/>
          </a:xfrm>
        </p:spPr>
        <p:txBody>
          <a:bodyPr>
            <a:normAutofit/>
          </a:bodyPr>
          <a:lstStyle/>
          <a:p>
            <a:r>
              <a:rPr lang="pt-BR" sz="4000" b="1" dirty="0"/>
              <a:t>Dados da Produção de Serviços no SUS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5139" y="2403986"/>
            <a:ext cx="3427411" cy="3560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Total de procedimentos na Atenção Básica realizados em </a:t>
            </a:r>
            <a:r>
              <a:rPr lang="pt-BR" b="1" u="sng" dirty="0"/>
              <a:t>2023</a:t>
            </a:r>
            <a:r>
              <a:rPr lang="pt-BR" dirty="0"/>
              <a:t>: </a:t>
            </a:r>
            <a:r>
              <a:rPr lang="pt-BR" b="1" dirty="0"/>
              <a:t>112.211</a:t>
            </a:r>
            <a:endParaRPr lang="pt-BR" b="1" dirty="0">
              <a:solidFill>
                <a:schemeClr val="accent4"/>
              </a:solidFill>
            </a:endParaRPr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385973"/>
              </p:ext>
            </p:extLst>
          </p:nvPr>
        </p:nvGraphicFramePr>
        <p:xfrm>
          <a:off x="4383840" y="1333738"/>
          <a:ext cx="6901937" cy="535951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6134027">
                  <a:extLst>
                    <a:ext uri="{9D8B030D-6E8A-4147-A177-3AD203B41FA5}">
                      <a16:colId xmlns:a16="http://schemas.microsoft.com/office/drawing/2014/main" xmlns="" val="829560471"/>
                    </a:ext>
                  </a:extLst>
                </a:gridCol>
                <a:gridCol w="767910">
                  <a:extLst>
                    <a:ext uri="{9D8B030D-6E8A-4147-A177-3AD203B41FA5}">
                      <a16:colId xmlns:a16="http://schemas.microsoft.com/office/drawing/2014/main" xmlns="" val="3641557586"/>
                    </a:ext>
                  </a:extLst>
                </a:gridCol>
              </a:tblGrid>
              <a:tr h="2265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Procedimentos mais frequentes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5" marR="9965" marT="9965" marB="996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Quant.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965" marR="9965" marT="9965" marB="9965" anchor="ctr"/>
                </a:tc>
                <a:extLst>
                  <a:ext uri="{0D108BD9-81ED-4DB2-BD59-A6C34878D82A}">
                    <a16:rowId xmlns:a16="http://schemas.microsoft.com/office/drawing/2014/main" xmlns="" val="2698626948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AVALIAÇÃO ANTROPOMÉTRICA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19656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81756695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CONSULTA MEDICA EM ATENÇÃO PRIMÁRIA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19257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45190259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AFERIÇÃO DE PRESSÃO ARTERIAL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18115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78873321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AFERIÇÃO DE TEMPERATURA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17712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0124440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CONSULTA DE PROFISSIONAIS DE NÍVEL SUPERIOR NA ATENÇÃO PRIMÁRIA (EXCETO MÉDICO)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14119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78728590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ADMINISTRAÇÃO DE MEDICAMENTOS POR VIA INTRAMUSCULAR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2291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52974119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TRATAMENTO EM REABILITACAO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1327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357466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ORIENTAÇÃO DE HIGIENE BUCAL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1078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31520039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TERAPIA INDIVIDUAL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1076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75144983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ATENDIMENTO INDIVIDUAL EM PSICOTERAPIA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1074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9107879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RASPAGEM ALISAMENTO E POLIMENTO SUPRAGENGIVAIS (POR SEXTANTE)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1044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5819957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GLICEMIA CAPILAR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994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52129772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CURATIVO SIMPLES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854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69539514"/>
                  </a:ext>
                </a:extLst>
              </a:tr>
              <a:tr h="355214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RESTAURAÇÃO DE DENTE PERMANENTE POSTERIOR COM RESINA COMPOSTA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826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89010619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CONSULTA PRÉ-NATAL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720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1582943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MEDIÇÃO DE PESO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711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06186360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ADMINISTRAÇÃO DE MEDICAMENTOS POR VIA ENDOVENOSA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670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7327210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PRIMEIRA CONSULTA ODONTOLOGICA PROGRAMÁTICA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664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29810420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COLETA DE MATERIAL PARA EXAME CITOPATOLÓGICO DE COLO DE ÚTERO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571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24119944"/>
                  </a:ext>
                </a:extLst>
              </a:tr>
              <a:tr h="222009">
                <a:tc>
                  <a:txBody>
                    <a:bodyPr/>
                    <a:lstStyle/>
                    <a:p>
                      <a:r>
                        <a:rPr lang="pt-BR" sz="1050">
                          <a:effectLst/>
                        </a:rPr>
                        <a:t>PREPARAÇÃO PARA O ELETROCARDIOGRAMA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050" dirty="0">
                          <a:effectLst/>
                        </a:rPr>
                        <a:t>563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69278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021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54" y="503694"/>
            <a:ext cx="8528353" cy="881760"/>
          </a:xfrm>
        </p:spPr>
        <p:txBody>
          <a:bodyPr>
            <a:normAutofit/>
          </a:bodyPr>
          <a:lstStyle/>
          <a:p>
            <a:r>
              <a:rPr lang="pt-BR" sz="3200" b="1" dirty="0"/>
              <a:t>Atendimentos na Unidade de Saúde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6282FFF-89B9-41DA-9BFF-39DB5D5E01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738313"/>
              </p:ext>
            </p:extLst>
          </p:nvPr>
        </p:nvGraphicFramePr>
        <p:xfrm>
          <a:off x="770022" y="1287378"/>
          <a:ext cx="10696074" cy="5066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86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1018</Words>
  <Application>Microsoft Office PowerPoint</Application>
  <PresentationFormat>Widescreen</PresentationFormat>
  <Paragraphs>403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Garamond</vt:lpstr>
      <vt:lpstr>Trebuchet MS</vt:lpstr>
      <vt:lpstr>Savon</vt:lpstr>
      <vt:lpstr>3º Relatório do Quadrimestre Anterior e Relatório anual de gestão -2023</vt:lpstr>
      <vt:lpstr>População</vt:lpstr>
      <vt:lpstr>Nascidos Vivos</vt:lpstr>
      <vt:lpstr>Morbidade Hospitalar</vt:lpstr>
      <vt:lpstr>Mortalidade</vt:lpstr>
      <vt:lpstr>Taxa de Mortalidade </vt:lpstr>
      <vt:lpstr>Dados da Produção de Serviços no SUS</vt:lpstr>
      <vt:lpstr>Dados da Produção de Serviços no SUS</vt:lpstr>
      <vt:lpstr>Atendimentos na Unidade de Saúde</vt:lpstr>
      <vt:lpstr>Atendimentos na Unidade de Saúde</vt:lpstr>
      <vt:lpstr>Atendimentos na Unidade de Saúde</vt:lpstr>
      <vt:lpstr>Atendimentos por categoria profissional</vt:lpstr>
      <vt:lpstr>Principais motivos de consulta - ESF</vt:lpstr>
      <vt:lpstr>Visitas do ACS</vt:lpstr>
      <vt:lpstr>Apresentação do PowerPoint</vt:lpstr>
      <vt:lpstr>Atendimentos da farmácia – 2023</vt:lpstr>
      <vt:lpstr>Dados da Produção Atenção Ambulatorial Especializada e Hospitalar – 2023</vt:lpstr>
      <vt:lpstr>Produção Consócio</vt:lpstr>
      <vt:lpstr>Transporte de pacientes</vt:lpstr>
      <vt:lpstr>Transporte de pacientes - 2023</vt:lpstr>
      <vt:lpstr>Destinos com mais viagens</vt:lpstr>
      <vt:lpstr>Dados Financeiros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Relatório do Quadrimestre Anterior e Relatório anual de gestão -2023</dc:title>
  <dc:creator>User</dc:creator>
  <cp:lastModifiedBy>Usuário do Windows</cp:lastModifiedBy>
  <cp:revision>30</cp:revision>
  <dcterms:modified xsi:type="dcterms:W3CDTF">2024-02-26T16:03:33Z</dcterms:modified>
</cp:coreProperties>
</file>