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7"/>
  </p:notesMasterIdLst>
  <p:handoutMasterIdLst>
    <p:handoutMasterId r:id="rId18"/>
  </p:handoutMasterIdLst>
  <p:sldIdLst>
    <p:sldId id="350" r:id="rId5"/>
    <p:sldId id="364" r:id="rId6"/>
    <p:sldId id="365" r:id="rId7"/>
    <p:sldId id="361" r:id="rId8"/>
    <p:sldId id="362" r:id="rId9"/>
    <p:sldId id="356" r:id="rId10"/>
    <p:sldId id="366" r:id="rId11"/>
    <p:sldId id="367" r:id="rId12"/>
    <p:sldId id="368" r:id="rId13"/>
    <p:sldId id="369" r:id="rId14"/>
    <p:sldId id="363" r:id="rId15"/>
    <p:sldId id="343" r:id="rId16"/>
  </p:sldIdLst>
  <p:sldSz cx="12192000" cy="6858000"/>
  <p:notesSz cx="6858000" cy="9144000"/>
  <p:defaultTextStyle>
    <a:defPPr rtl="0"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4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8FB837D-C827-4EFA-A057-4D05807E0F7C}" styleName="Estilo com Tema 1 - Ênfase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46F890A9-2807-4EBB-B81D-B2AA78EC7F39}" styleName="Estilo Escuro 2 - Ênfase 5/Ênfase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E3FDE45-AF77-4B5C-9715-49D594BDF05E}" styleName="Estilo Claro 1 - Ênfas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2833802-FEF1-4C79-8D5D-14CF1EAF98D9}" styleName="Estilo Claro 2 - Ênfas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0A1B5D5-9B99-4C35-A422-299274C87663}" styleName="Estilo Médio 1 - Ênfase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Estilo Médio 2 - Ênfas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Estilo com Tema 1 - Ênfase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7AC3CCA-C797-4891-BE02-D94E43425B78}" styleName="Estilo Mé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69C7853C-536D-4A76-A0AE-DD22124D55A5}" styleName="Estilo com Tema 1 - Ênfase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DF18680-E054-41AD-8BC1-D1AEF772440D}" styleName="Estilo Médio 2 - Ênfas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0" autoAdjust="0"/>
    <p:restoredTop sz="95226" autoAdjust="0"/>
  </p:normalViewPr>
  <p:slideViewPr>
    <p:cSldViewPr snapToGrid="0">
      <p:cViewPr varScale="1">
        <p:scale>
          <a:sx n="114" d="100"/>
          <a:sy n="114" d="100"/>
        </p:scale>
        <p:origin x="30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96" d="100"/>
          <a:sy n="96" d="100"/>
        </p:scale>
        <p:origin x="289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>
            <a:extLst>
              <a:ext uri="{FF2B5EF4-FFF2-40B4-BE49-F238E27FC236}">
                <a16:creationId xmlns:a16="http://schemas.microsoft.com/office/drawing/2014/main" id="{395B66E5-15AA-4745-8A67-3CE257BEE39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AC844A45-21B3-834A-A491-E4E4B9DC117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/>
          </a:p>
        </p:txBody>
      </p:sp>
      <p:sp>
        <p:nvSpPr>
          <p:cNvPr id="5" name="Espaço Reservado para o Número do Slide 4">
            <a:extLst>
              <a:ext uri="{FF2B5EF4-FFF2-40B4-BE49-F238E27FC236}">
                <a16:creationId xmlns:a16="http://schemas.microsoft.com/office/drawing/2014/main" id="{AC039FDB-18A0-074D-8BA3-A4C3DE896AF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E6D13E5-4CEC-3A4A-8E5D-AFCEE7512EE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E4728A1A-D670-41C0-87CE-811AE81BF8A1}" type="datetime1">
              <a:rPr lang="pt-BR" noProof="0" smtClean="0"/>
              <a:t>18/05/2021</a:t>
            </a:fld>
            <a:endParaRPr lang="pt-BR" noProof="0"/>
          </a:p>
        </p:txBody>
      </p:sp>
      <p:sp>
        <p:nvSpPr>
          <p:cNvPr id="4" name="Espaço Reservado para Imagem do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pt-BR" noProof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pt-BR" noProof="0"/>
          </a:p>
        </p:txBody>
      </p:sp>
      <p:sp>
        <p:nvSpPr>
          <p:cNvPr id="7" name="Espaço Reservado para o Número do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A89C7E07-3C67-C64C-8DA0-0404F6303970}" type="slidenum">
              <a:rPr lang="pt-BR" noProof="0" smtClean="0"/>
              <a:t>‹nº›</a:t>
            </a:fld>
            <a:endParaRPr lang="pt-BR" noProof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94751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27785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001995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57743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770615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0001059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A89C7E07-3C67-C64C-8DA0-0404F6303970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860324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a imagem do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pt-BR"/>
          </a:p>
        </p:txBody>
      </p:sp>
      <p:sp>
        <p:nvSpPr>
          <p:cNvPr id="4" name="Espaço Reservado para o Número do Slide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A89C7E07-3C67-C64C-8DA0-0404F6303970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38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67054" y="2116182"/>
            <a:ext cx="5491571" cy="1514019"/>
          </a:xfrm>
          <a:prstGeom prst="rect">
            <a:avLst/>
          </a:prstGeom>
        </p:spPr>
        <p:txBody>
          <a:bodyPr lIns="0" tIns="0" rIns="0" bIns="0" rtlCol="0" anchor="b">
            <a:noAutofit/>
          </a:bodyPr>
          <a:lstStyle>
            <a:lvl1pPr algn="l"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grpSp>
        <p:nvGrpSpPr>
          <p:cNvPr id="9" name="Grupo 8">
            <a:extLst>
              <a:ext uri="{FF2B5EF4-FFF2-40B4-BE49-F238E27FC236}">
                <a16:creationId xmlns:a16="http://schemas.microsoft.com/office/drawing/2014/main" id="{C26C18C3-ED25-DD4B-BA72-24932D54DE37}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orma Livre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11" name="Forma Livre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12" name="Forma livre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</p:grpSp>
      <p:sp>
        <p:nvSpPr>
          <p:cNvPr id="18" name="Espaço Reservado para Texto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367055" y="4549553"/>
            <a:ext cx="5491570" cy="953337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8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A69706A2-3726-FE4E-B923-E75D48597816}"/>
              </a:ext>
            </a:extLst>
          </p:cNvPr>
          <p:cNvCxnSpPr>
            <a:cxnSpLocks/>
          </p:cNvCxnSpPr>
          <p:nvPr userDrawn="1"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.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upo 18">
            <a:extLst>
              <a:ext uri="{FF2B5EF4-FFF2-40B4-BE49-F238E27FC236}">
                <a16:creationId xmlns:a16="http://schemas.microsoft.com/office/drawing/2014/main" id="{BDEF3328-825B-3946-8472-DB93D6A32867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0" name="Forma Livre 19">
              <a:extLst>
                <a:ext uri="{FF2B5EF4-FFF2-40B4-BE49-F238E27FC236}">
                  <a16:creationId xmlns:a16="http://schemas.microsoft.com/office/drawing/2014/main" id="{4E4E09DF-AF21-0E4A-9838-14DFBFFED7D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21" name="Forma Livre 20">
              <a:extLst>
                <a:ext uri="{FF2B5EF4-FFF2-40B4-BE49-F238E27FC236}">
                  <a16:creationId xmlns:a16="http://schemas.microsoft.com/office/drawing/2014/main" id="{653F54AE-9BC1-3A45-A129-4028EADE406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22" name="Forma Livre 21">
              <a:extLst>
                <a:ext uri="{FF2B5EF4-FFF2-40B4-BE49-F238E27FC236}">
                  <a16:creationId xmlns:a16="http://schemas.microsoft.com/office/drawing/2014/main" id="{254F6D22-4944-974A-999E-F9E22F15952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</p:grpSp>
      <p:sp>
        <p:nvSpPr>
          <p:cNvPr id="32" name="Título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cxnSp>
        <p:nvCxnSpPr>
          <p:cNvPr id="33" name="Conector Reto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Espaço Reservado para Texto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4023" y="2300984"/>
            <a:ext cx="4827178" cy="404216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5" name="Espaço Reservado para Texto 2">
            <a:extLst>
              <a:ext uri="{FF2B5EF4-FFF2-40B4-BE49-F238E27FC236}">
                <a16:creationId xmlns:a16="http://schemas.microsoft.com/office/drawing/2014/main" id="{3A0EE708-F36B-444B-9A8B-D48D69535E45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6362700" y="2300984"/>
            <a:ext cx="4764829" cy="404216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0" indent="0">
              <a:buNone/>
              <a:defRPr sz="18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7" name="Espaço Reservado para Conteúdo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4023" y="2799146"/>
            <a:ext cx="4827178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8" name="Espaço reservado para conteúdo 3">
            <a:extLst>
              <a:ext uri="{FF2B5EF4-FFF2-40B4-BE49-F238E27FC236}">
                <a16:creationId xmlns:a16="http://schemas.microsoft.com/office/drawing/2014/main" id="{E40D4044-0F7B-0647-BAB5-16B23EBD9ECD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6362700" y="2799146"/>
            <a:ext cx="4756241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cxnSp>
        <p:nvCxnSpPr>
          <p:cNvPr id="15" name="Conector Reto 14">
            <a:extLst>
              <a:ext uri="{FF2B5EF4-FFF2-40B4-BE49-F238E27FC236}">
                <a16:creationId xmlns:a16="http://schemas.microsoft.com/office/drawing/2014/main" id="{ED51C063-0222-064B-8A2E-485FE9EAC10D}"/>
              </a:ext>
            </a:extLst>
          </p:cNvPr>
          <p:cNvCxnSpPr>
            <a:cxnSpLocks/>
          </p:cNvCxnSpPr>
          <p:nvPr userDrawn="1"/>
        </p:nvCxnSpPr>
        <p:spPr>
          <a:xfrm>
            <a:off x="63627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4914D182-A7DD-4F7B-B207-262854316EDA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D002ABF2-59A6-4C8B-90A9-C2D7243E4867}" type="datetime4">
              <a:rPr lang="pt-BR" noProof="0" smtClean="0">
                <a:latin typeface="+mn-lt"/>
              </a:rPr>
              <a:t>18 de maio de 2021</a:t>
            </a:fld>
            <a:endParaRPr lang="pt-BR" noProof="0" dirty="0">
              <a:latin typeface="+mn-lt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10B29252-5D0B-4B9D-9FBD-8EC0929FE09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pt-BR" noProof="0" dirty="0"/>
              <a:t>Análise Anual</a:t>
            </a:r>
            <a:endParaRPr lang="pt-BR" b="0" noProof="0" dirty="0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5BB4FEF6-E217-4110-BBF5-C4B77ADC845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255042539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.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upo 36">
            <a:extLst>
              <a:ext uri="{FF2B5EF4-FFF2-40B4-BE49-F238E27FC236}">
                <a16:creationId xmlns:a16="http://schemas.microsoft.com/office/drawing/2014/main" id="{868B08E5-2F7C-7749-8BDF-386EAF974BB0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38" name="Forma Livre 37">
              <a:extLst>
                <a:ext uri="{FF2B5EF4-FFF2-40B4-BE49-F238E27FC236}">
                  <a16:creationId xmlns:a16="http://schemas.microsoft.com/office/drawing/2014/main" id="{F3E300C0-0B72-9048-9E16-2166E1A88FE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39" name="Forma Livre 38">
              <a:extLst>
                <a:ext uri="{FF2B5EF4-FFF2-40B4-BE49-F238E27FC236}">
                  <a16:creationId xmlns:a16="http://schemas.microsoft.com/office/drawing/2014/main" id="{E4AA520D-9D51-3A42-B9B1-DF72169BC8DB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40" name="Forma Livre 39">
              <a:extLst>
                <a:ext uri="{FF2B5EF4-FFF2-40B4-BE49-F238E27FC236}">
                  <a16:creationId xmlns:a16="http://schemas.microsoft.com/office/drawing/2014/main" id="{D5F2735E-137C-DB47-AEF0-EFC871A32373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</p:grpSp>
      <p:sp>
        <p:nvSpPr>
          <p:cNvPr id="32" name="Título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cxnSp>
        <p:nvCxnSpPr>
          <p:cNvPr id="33" name="Conector Reto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Espaço Reservado para Texto 2">
            <a:extLst>
              <a:ext uri="{FF2B5EF4-FFF2-40B4-BE49-F238E27FC236}">
                <a16:creationId xmlns:a16="http://schemas.microsoft.com/office/drawing/2014/main" id="{A6147D10-E7D7-8F40-AF69-7263987293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52500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rtl="0">
              <a:buNone/>
            </a:pPr>
            <a:r>
              <a:rPr lang="pt-BR" noProof="0"/>
              <a:t>Clique para editar os estilos de texto Mestres</a:t>
            </a:r>
          </a:p>
        </p:txBody>
      </p:sp>
      <p:sp>
        <p:nvSpPr>
          <p:cNvPr id="27" name="Espaço Reservado para Conteúdo 3">
            <a:extLst>
              <a:ext uri="{FF2B5EF4-FFF2-40B4-BE49-F238E27FC236}">
                <a16:creationId xmlns:a16="http://schemas.microsoft.com/office/drawing/2014/main" id="{E81957B7-CEA6-A446-A203-471CF9A57F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2500" y="2799146"/>
            <a:ext cx="3036477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0" name="Espaço Reservado para Texto 2">
            <a:extLst>
              <a:ext uri="{FF2B5EF4-FFF2-40B4-BE49-F238E27FC236}">
                <a16:creationId xmlns:a16="http://schemas.microsoft.com/office/drawing/2014/main" id="{057DFE0A-61D9-1B48-8196-EA94D04685DD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569372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rtl="0">
              <a:buNone/>
            </a:pPr>
            <a:r>
              <a:rPr lang="pt-BR" noProof="0"/>
              <a:t>Clique para editar os estilos de texto Mestres</a:t>
            </a:r>
          </a:p>
        </p:txBody>
      </p:sp>
      <p:sp>
        <p:nvSpPr>
          <p:cNvPr id="21" name="Espaço Reservado para Conteúdo 3">
            <a:extLst>
              <a:ext uri="{FF2B5EF4-FFF2-40B4-BE49-F238E27FC236}">
                <a16:creationId xmlns:a16="http://schemas.microsoft.com/office/drawing/2014/main" id="{C946754A-F105-644E-99A4-DC80B9944243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569372" y="2799146"/>
            <a:ext cx="3050628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2" name="Espaço Reservado para Texto 2">
            <a:extLst>
              <a:ext uri="{FF2B5EF4-FFF2-40B4-BE49-F238E27FC236}">
                <a16:creationId xmlns:a16="http://schemas.microsoft.com/office/drawing/2014/main" id="{368648FC-FC9A-5645-8F0C-390FFFAE180D}"/>
              </a:ext>
            </a:extLst>
          </p:cNvPr>
          <p:cNvSpPr>
            <a:spLocks noGrp="1"/>
          </p:cNvSpPr>
          <p:nvPr>
            <p:ph type="body" idx="12"/>
          </p:nvPr>
        </p:nvSpPr>
        <p:spPr>
          <a:xfrm>
            <a:off x="8187017" y="2300156"/>
            <a:ext cx="3036477" cy="40421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marL="0" indent="0">
              <a:buNone/>
              <a:defRPr lang="en-US" sz="1800" spc="0" baseline="0" dirty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rtl="0">
              <a:buNone/>
            </a:pPr>
            <a:r>
              <a:rPr lang="pt-BR" noProof="0"/>
              <a:t>Clique para editar os estilos de texto Mestres</a:t>
            </a:r>
          </a:p>
        </p:txBody>
      </p:sp>
      <p:sp>
        <p:nvSpPr>
          <p:cNvPr id="24" name="Espaço reservado para conteúdo 3">
            <a:extLst>
              <a:ext uri="{FF2B5EF4-FFF2-40B4-BE49-F238E27FC236}">
                <a16:creationId xmlns:a16="http://schemas.microsoft.com/office/drawing/2014/main" id="{BBB849DC-B114-D145-9879-4FE0688BF57E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8187017" y="2799146"/>
            <a:ext cx="3036477" cy="1942138"/>
          </a:xfrm>
          <a:prstGeom prst="rect">
            <a:avLst/>
          </a:prstGeom>
        </p:spPr>
        <p:txBody>
          <a:bodyPr lIns="0" tIns="0" rIns="0" bIns="0" rtlCol="0" anchor="t" anchorCtr="0">
            <a:normAutofit/>
          </a:bodyPr>
          <a:lstStyle>
            <a:lvl1pPr marL="285750" indent="-285750">
              <a:lnSpc>
                <a:spcPct val="100000"/>
              </a:lnSpc>
              <a:buFont typeface="Wingdings" pitchFamily="2" charset="2"/>
              <a:buChar char="§"/>
              <a:defRPr sz="1600">
                <a:latin typeface="+mn-lt"/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9F0C4CE5-5F02-B143-8FD1-1B235D270DAC}"/>
              </a:ext>
            </a:extLst>
          </p:cNvPr>
          <p:cNvCxnSpPr>
            <a:cxnSpLocks/>
          </p:cNvCxnSpPr>
          <p:nvPr userDrawn="1"/>
        </p:nvCxnSpPr>
        <p:spPr>
          <a:xfrm>
            <a:off x="4569372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Conector Reto 27">
            <a:extLst>
              <a:ext uri="{FF2B5EF4-FFF2-40B4-BE49-F238E27FC236}">
                <a16:creationId xmlns:a16="http://schemas.microsoft.com/office/drawing/2014/main" id="{289A8C14-DB28-F34E-8098-168D4C75AF23}"/>
              </a:ext>
            </a:extLst>
          </p:cNvPr>
          <p:cNvCxnSpPr>
            <a:cxnSpLocks/>
          </p:cNvCxnSpPr>
          <p:nvPr userDrawn="1"/>
        </p:nvCxnSpPr>
        <p:spPr>
          <a:xfrm>
            <a:off x="8187017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0FA07F3-F8E4-4505-85EC-22734AC68792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8A4F546E-0691-4510-9A35-C7334DA84076}" type="datetime4">
              <a:rPr lang="pt-BR" noProof="0" smtClean="0">
                <a:latin typeface="+mn-lt"/>
              </a:rPr>
              <a:t>18 de maio de 2021</a:t>
            </a:fld>
            <a:endParaRPr lang="pt-BR" noProof="0" dirty="0">
              <a:latin typeface="+mn-lt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D5165D22-FEF5-4F30-8822-5D2378806A9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pt-BR" noProof="0" dirty="0"/>
              <a:t>Análise Anual</a:t>
            </a:r>
            <a:endParaRPr lang="pt-BR" b="0" noProof="0" dirty="0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1540F86B-3DA3-4708-AAF5-387BA115C41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42279487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52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4800" userDrawn="1">
          <p15:clr>
            <a:srgbClr val="FBAE40"/>
          </p15:clr>
        </p15:guide>
        <p15:guide id="11" pos="2880" userDrawn="1">
          <p15:clr>
            <a:srgbClr val="FBAE40"/>
          </p15:clr>
        </p15:guide>
        <p15:guide id="12" orient="horz" pos="1752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sumo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ítulo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cxnSp>
        <p:nvCxnSpPr>
          <p:cNvPr id="33" name="Conector Reto 32">
            <a:extLst>
              <a:ext uri="{FF2B5EF4-FFF2-40B4-BE49-F238E27FC236}">
                <a16:creationId xmlns:a16="http://schemas.microsoft.com/office/drawing/2014/main" id="{51DEB652-BD6A-BD41-B85E-704D2C41A1C4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DA8C895-11B9-EA40-B0F8-0F4FE988151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52500" y="2656904"/>
            <a:ext cx="4838700" cy="574318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grpSp>
        <p:nvGrpSpPr>
          <p:cNvPr id="15" name="Grupo 14">
            <a:extLst>
              <a:ext uri="{FF2B5EF4-FFF2-40B4-BE49-F238E27FC236}">
                <a16:creationId xmlns:a16="http://schemas.microsoft.com/office/drawing/2014/main" id="{C47A1EE0-4011-3749-B01C-FC489EEDF880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6" name="Forma Livre 15">
              <a:extLst>
                <a:ext uri="{FF2B5EF4-FFF2-40B4-BE49-F238E27FC236}">
                  <a16:creationId xmlns:a16="http://schemas.microsoft.com/office/drawing/2014/main" id="{17EED68A-6660-2643-BBFB-B6AB92A7C227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17" name="Forma Livre 16">
              <a:extLst>
                <a:ext uri="{FF2B5EF4-FFF2-40B4-BE49-F238E27FC236}">
                  <a16:creationId xmlns:a16="http://schemas.microsoft.com/office/drawing/2014/main" id="{BECF9FB8-F6C7-C54D-99F4-11FDF26D7F9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18" name="Forma Livre 17">
              <a:extLst>
                <a:ext uri="{FF2B5EF4-FFF2-40B4-BE49-F238E27FC236}">
                  <a16:creationId xmlns:a16="http://schemas.microsoft.com/office/drawing/2014/main" id="{46C7C62D-7D3B-934C-AFF9-0F10E727B42E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</p:grp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F85D552-3AFC-4D21-A944-9D41E128A96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2286000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1" name="Espaço Reservado para Texto 2">
            <a:extLst>
              <a:ext uri="{FF2B5EF4-FFF2-40B4-BE49-F238E27FC236}">
                <a16:creationId xmlns:a16="http://schemas.microsoft.com/office/drawing/2014/main" id="{BE8C2EDB-9C70-49A2-865C-E5CD77D3E74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3655" y="3841846"/>
            <a:ext cx="4838700" cy="636754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2" name="Espaço Reservado para Texto 3">
            <a:extLst>
              <a:ext uri="{FF2B5EF4-FFF2-40B4-BE49-F238E27FC236}">
                <a16:creationId xmlns:a16="http://schemas.microsoft.com/office/drawing/2014/main" id="{EE50320A-D017-45C6-9986-94BC43911E9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3655" y="3470942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3" name="Espaço Reservado para Texto 2">
            <a:extLst>
              <a:ext uri="{FF2B5EF4-FFF2-40B4-BE49-F238E27FC236}">
                <a16:creationId xmlns:a16="http://schemas.microsoft.com/office/drawing/2014/main" id="{673EB498-F5D2-4E15-990A-2AFA4A377CB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952500" y="5017901"/>
            <a:ext cx="4838700" cy="908340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4" name="Espaço Reservado para Texto 3">
            <a:extLst>
              <a:ext uri="{FF2B5EF4-FFF2-40B4-BE49-F238E27FC236}">
                <a16:creationId xmlns:a16="http://schemas.microsoft.com/office/drawing/2014/main" id="{1F528150-326B-4BB3-AC38-7FC805DB6BA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952500" y="4646997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5" name="Espaço Reservado para Texto 2">
            <a:extLst>
              <a:ext uri="{FF2B5EF4-FFF2-40B4-BE49-F238E27FC236}">
                <a16:creationId xmlns:a16="http://schemas.microsoft.com/office/drawing/2014/main" id="{20EBEFF7-AECA-409B-9ACC-A63A168283BE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99647" y="2656904"/>
            <a:ext cx="4838700" cy="574318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6" name="Espaço Reservado para Texto 3">
            <a:extLst>
              <a:ext uri="{FF2B5EF4-FFF2-40B4-BE49-F238E27FC236}">
                <a16:creationId xmlns:a16="http://schemas.microsoft.com/office/drawing/2014/main" id="{29E4D063-8666-4D7A-B8C8-2B9383F798E0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6399647" y="2286000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7" name="Espaço Reservado para Texto 2">
            <a:extLst>
              <a:ext uri="{FF2B5EF4-FFF2-40B4-BE49-F238E27FC236}">
                <a16:creationId xmlns:a16="http://schemas.microsoft.com/office/drawing/2014/main" id="{4717B7CD-A4F9-444E-82B9-8914CB57488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399647" y="3841846"/>
            <a:ext cx="4838700" cy="908340"/>
          </a:xfrm>
        </p:spPr>
        <p:txBody>
          <a:bodyPr rtlCol="0">
            <a:noAutofit/>
          </a:bodyPr>
          <a:lstStyle>
            <a:lvl1pPr marL="0" indent="0">
              <a:buNone/>
              <a:defRPr sz="1600">
                <a:latin typeface="+mn-lt"/>
              </a:defRPr>
            </a:lvl1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8" name="Espaço Reservado para Texto 3">
            <a:extLst>
              <a:ext uri="{FF2B5EF4-FFF2-40B4-BE49-F238E27FC236}">
                <a16:creationId xmlns:a16="http://schemas.microsoft.com/office/drawing/2014/main" id="{2CF285B7-A950-4326-A4D5-F5D542D2D65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399647" y="3470942"/>
            <a:ext cx="4838700" cy="315915"/>
          </a:xfrm>
        </p:spPr>
        <p:txBody>
          <a:bodyPr rtlCol="0">
            <a:noAutofit/>
          </a:bodyPr>
          <a:lstStyle>
            <a:lvl1pPr>
              <a:buNone/>
              <a:defRPr sz="1800" b="0" spc="0" baseline="0">
                <a:solidFill>
                  <a:schemeClr val="tx2"/>
                </a:solidFill>
                <a:latin typeface="+mj-lt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C45E38A-5516-4C3E-88FC-0DCBD876054B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 rtlCol="0"/>
          <a:lstStyle/>
          <a:p>
            <a:pPr rtl="0"/>
            <a:fld id="{3DBEA6DC-A0BF-49C7-906E-6E6597662598}" type="datetime4">
              <a:rPr lang="pt-BR" noProof="0" smtClean="0">
                <a:latin typeface="+mn-lt"/>
              </a:rPr>
              <a:t>18 de maio de 2021</a:t>
            </a:fld>
            <a:endParaRPr lang="pt-BR" noProof="0" dirty="0">
              <a:latin typeface="+mn-lt"/>
            </a:endParaRPr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4225273-038D-4F51-A093-83D80104F21A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 rtlCol="0"/>
          <a:lstStyle/>
          <a:p>
            <a:pPr rtl="0"/>
            <a:r>
              <a:rPr lang="pt-BR" noProof="0" dirty="0"/>
              <a:t>Análise Anual</a:t>
            </a:r>
            <a:endParaRPr lang="pt-BR" b="0" noProof="0" dirty="0"/>
          </a:p>
        </p:txBody>
      </p:sp>
      <p:sp>
        <p:nvSpPr>
          <p:cNvPr id="6" name="Espaço Reservado para o Número do Slide 5">
            <a:extLst>
              <a:ext uri="{FF2B5EF4-FFF2-40B4-BE49-F238E27FC236}">
                <a16:creationId xmlns:a16="http://schemas.microsoft.com/office/drawing/2014/main" id="{C7F24E14-E0E0-44FA-A4AA-FA63A858730C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060135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igad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ço Reservado para Texto 29">
            <a:extLst>
              <a:ext uri="{FF2B5EF4-FFF2-40B4-BE49-F238E27FC236}">
                <a16:creationId xmlns:a16="http://schemas.microsoft.com/office/drawing/2014/main" id="{BB778BC5-5409-574B-96E2-B45CDD940DF4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896100" y="5102063"/>
            <a:ext cx="4914900" cy="588795"/>
          </a:xfrm>
        </p:spPr>
        <p:txBody>
          <a:bodyPr lIns="0" tIns="0" rIns="0" bIns="0" rtlCol="0" anchor="b">
            <a:noAutofit/>
          </a:bodyPr>
          <a:lstStyle>
            <a:lvl1pPr marL="0" indent="0">
              <a:buNone/>
              <a:defRPr sz="1600" b="0" i="0">
                <a:solidFill>
                  <a:schemeClr val="tx2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17" name="Subtítulo 2">
            <a:extLst>
              <a:ext uri="{FF2B5EF4-FFF2-40B4-BE49-F238E27FC236}">
                <a16:creationId xmlns:a16="http://schemas.microsoft.com/office/drawing/2014/main" id="{32916F3A-28FA-9A4B-A780-0D687D9328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07623" y="3591098"/>
            <a:ext cx="4903377" cy="1057791"/>
          </a:xfrm>
        </p:spPr>
        <p:txBody>
          <a:bodyPr lIns="0" tIns="0" rIns="0" bIns="0" rtlCol="0">
            <a:normAutofit/>
          </a:bodyPr>
          <a:lstStyle>
            <a:lvl1pPr marL="0" indent="0" algn="l"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pt-BR" noProof="0"/>
              <a:t>Clique para editar o estilo do subtítulo Mestre</a:t>
            </a:r>
            <a:endParaRPr lang="pt-BR" noProof="0" dirty="0"/>
          </a:p>
        </p:txBody>
      </p:sp>
      <p:sp>
        <p:nvSpPr>
          <p:cNvPr id="26" name="Título 1">
            <a:extLst>
              <a:ext uri="{FF2B5EF4-FFF2-40B4-BE49-F238E27FC236}">
                <a16:creationId xmlns:a16="http://schemas.microsoft.com/office/drawing/2014/main" id="{E29321F6-59C5-6E4C-A846-6AD00848A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7623" y="2173658"/>
            <a:ext cx="49033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cxnSp>
        <p:nvCxnSpPr>
          <p:cNvPr id="27" name="Conector Reto 26">
            <a:extLst>
              <a:ext uri="{FF2B5EF4-FFF2-40B4-BE49-F238E27FC236}">
                <a16:creationId xmlns:a16="http://schemas.microsoft.com/office/drawing/2014/main" id="{AB5C3BF3-A164-DD48-BD02-4587489DA105}"/>
              </a:ext>
            </a:extLst>
          </p:cNvPr>
          <p:cNvCxnSpPr>
            <a:cxnSpLocks/>
          </p:cNvCxnSpPr>
          <p:nvPr userDrawn="1"/>
        </p:nvCxnSpPr>
        <p:spPr>
          <a:xfrm>
            <a:off x="6896100" y="3233703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Espaço Reservado para Imagem 2">
            <a:extLst>
              <a:ext uri="{FF2B5EF4-FFF2-40B4-BE49-F238E27FC236}">
                <a16:creationId xmlns:a16="http://schemas.microsoft.com/office/drawing/2014/main" id="{F8C225AD-C009-894E-8AFA-C94EAA06509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096000" cy="6858000"/>
          </a:xfrm>
        </p:spPr>
        <p:txBody>
          <a:bodyPr rtlCol="0"/>
          <a:lstStyle/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grpSp>
        <p:nvGrpSpPr>
          <p:cNvPr id="30" name="Grupo 29">
            <a:extLst>
              <a:ext uri="{FF2B5EF4-FFF2-40B4-BE49-F238E27FC236}">
                <a16:creationId xmlns:a16="http://schemas.microsoft.com/office/drawing/2014/main" id="{FFEF81ED-50DF-3946-87D9-407C13C3CE9F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31" name="Forma Livre 30">
              <a:extLst>
                <a:ext uri="{FF2B5EF4-FFF2-40B4-BE49-F238E27FC236}">
                  <a16:creationId xmlns:a16="http://schemas.microsoft.com/office/drawing/2014/main" id="{4B6857A0-601C-9C40-ADB4-7927C7A4ECA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32" name="Forma Livre 31">
              <a:extLst>
                <a:ext uri="{FF2B5EF4-FFF2-40B4-BE49-F238E27FC236}">
                  <a16:creationId xmlns:a16="http://schemas.microsoft.com/office/drawing/2014/main" id="{31562ACC-ECB3-4841-A52C-00DAFF438EBF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33" name="Forma Livre 32">
              <a:extLst>
                <a:ext uri="{FF2B5EF4-FFF2-40B4-BE49-F238E27FC236}">
                  <a16:creationId xmlns:a16="http://schemas.microsoft.com/office/drawing/2014/main" id="{77C317B8-91B4-7040-AB8C-CE822CA28AA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99913072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806C6F65-35CD-D64B-992A-0C1C1E00384D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Forma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8" name="Forma Livre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9" name="Forma Livre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10" name="Forma livre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11" name="Forma Livre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</p:grpSp>
      <p:sp>
        <p:nvSpPr>
          <p:cNvPr id="12" name="Título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cxnSp>
        <p:nvCxnSpPr>
          <p:cNvPr id="13" name="Conector Reto 12">
            <a:extLst>
              <a:ext uri="{FF2B5EF4-FFF2-40B4-BE49-F238E27FC236}">
                <a16:creationId xmlns:a16="http://schemas.microsoft.com/office/drawing/2014/main" id="{CF0FD074-81E2-0D4E-8446-C5B415B238A0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4655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Espaço Reservado para Texto 29">
            <a:extLst>
              <a:ext uri="{FF2B5EF4-FFF2-40B4-BE49-F238E27FC236}">
                <a16:creationId xmlns:a16="http://schemas.microsoft.com/office/drawing/2014/main" id="{58AAB058-5FFC-9E4E-AD2E-FB1B4EE510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52500" y="2818296"/>
            <a:ext cx="2133600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15" name="Espaço Reservado para Texto 29">
            <a:extLst>
              <a:ext uri="{FF2B5EF4-FFF2-40B4-BE49-F238E27FC236}">
                <a16:creationId xmlns:a16="http://schemas.microsoft.com/office/drawing/2014/main" id="{18ABDA74-C3EC-274D-BE87-AC5B825A2A4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52500" y="2209800"/>
            <a:ext cx="2133600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cxnSp>
        <p:nvCxnSpPr>
          <p:cNvPr id="16" name="Conector Reto 15">
            <a:extLst>
              <a:ext uri="{FF2B5EF4-FFF2-40B4-BE49-F238E27FC236}">
                <a16:creationId xmlns:a16="http://schemas.microsoft.com/office/drawing/2014/main" id="{A3DDE02E-BC75-2645-8725-CA2CFD327A3C}"/>
              </a:ext>
            </a:extLst>
          </p:cNvPr>
          <p:cNvCxnSpPr>
            <a:cxnSpLocks/>
          </p:cNvCxnSpPr>
          <p:nvPr userDrawn="1"/>
        </p:nvCxnSpPr>
        <p:spPr>
          <a:xfrm>
            <a:off x="3663043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Espaço Reservado para Texto 29">
            <a:extLst>
              <a:ext uri="{FF2B5EF4-FFF2-40B4-BE49-F238E27FC236}">
                <a16:creationId xmlns:a16="http://schemas.microsoft.com/office/drawing/2014/main" id="{3ABA9FD1-9B74-F14F-81EF-7B3407196B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2818296"/>
            <a:ext cx="2128157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18" name="Espaço Reservado para Texto 29">
            <a:extLst>
              <a:ext uri="{FF2B5EF4-FFF2-40B4-BE49-F238E27FC236}">
                <a16:creationId xmlns:a16="http://schemas.microsoft.com/office/drawing/2014/main" id="{0E9E9D03-0186-5B4C-A73F-95ADCD08A44A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663042" y="2209800"/>
            <a:ext cx="2128157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E01EE6FD-FABB-AD48-92DA-19805B502918}"/>
              </a:ext>
            </a:extLst>
          </p:cNvPr>
          <p:cNvCxnSpPr>
            <a:cxnSpLocks/>
          </p:cNvCxnSpPr>
          <p:nvPr userDrawn="1"/>
        </p:nvCxnSpPr>
        <p:spPr>
          <a:xfrm>
            <a:off x="952500" y="4248119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Espaço Reservado para Texto 29">
            <a:extLst>
              <a:ext uri="{FF2B5EF4-FFF2-40B4-BE49-F238E27FC236}">
                <a16:creationId xmlns:a16="http://schemas.microsoft.com/office/drawing/2014/main" id="{F953BCFF-5CB8-784F-ACC1-A14670E6219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52500" y="5131299"/>
            <a:ext cx="2133600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2" name="Espaço Reservado para Texto 29">
            <a:extLst>
              <a:ext uri="{FF2B5EF4-FFF2-40B4-BE49-F238E27FC236}">
                <a16:creationId xmlns:a16="http://schemas.microsoft.com/office/drawing/2014/main" id="{97DCC038-CDD3-1D48-B8BA-2617616935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52500" y="4522803"/>
            <a:ext cx="2133600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cxnSp>
        <p:nvCxnSpPr>
          <p:cNvPr id="23" name="Conector Reto 22">
            <a:extLst>
              <a:ext uri="{FF2B5EF4-FFF2-40B4-BE49-F238E27FC236}">
                <a16:creationId xmlns:a16="http://schemas.microsoft.com/office/drawing/2014/main" id="{93BB36CC-7349-334D-A028-58D01025E726}"/>
              </a:ext>
            </a:extLst>
          </p:cNvPr>
          <p:cNvCxnSpPr>
            <a:cxnSpLocks/>
          </p:cNvCxnSpPr>
          <p:nvPr userDrawn="1"/>
        </p:nvCxnSpPr>
        <p:spPr>
          <a:xfrm>
            <a:off x="3663043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Espaço Reservado para Texto 29">
            <a:extLst>
              <a:ext uri="{FF2B5EF4-FFF2-40B4-BE49-F238E27FC236}">
                <a16:creationId xmlns:a16="http://schemas.microsoft.com/office/drawing/2014/main" id="{C20DFC6E-CE65-E94B-921D-38F386E173F2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3663042" y="5131299"/>
            <a:ext cx="2128157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5" name="Espaço Reservado para Texto 29">
            <a:extLst>
              <a:ext uri="{FF2B5EF4-FFF2-40B4-BE49-F238E27FC236}">
                <a16:creationId xmlns:a16="http://schemas.microsoft.com/office/drawing/2014/main" id="{773FBF72-A3D8-2F4E-BAD2-2755F0BE4A47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3663042" y="4522803"/>
            <a:ext cx="2128157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C402C0D4-D9C4-F547-B996-38177302A3DC}"/>
              </a:ext>
            </a:extLst>
          </p:cNvPr>
          <p:cNvCxnSpPr>
            <a:cxnSpLocks/>
          </p:cNvCxnSpPr>
          <p:nvPr userDrawn="1"/>
        </p:nvCxnSpPr>
        <p:spPr>
          <a:xfrm>
            <a:off x="6367055" y="4252111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Espaço Reservado para Texto 29">
            <a:extLst>
              <a:ext uri="{FF2B5EF4-FFF2-40B4-BE49-F238E27FC236}">
                <a16:creationId xmlns:a16="http://schemas.microsoft.com/office/drawing/2014/main" id="{9B18A1DC-4A61-514B-9F70-1DCC893EBB17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6367054" y="5131299"/>
            <a:ext cx="2129245" cy="3693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8" name="Espaço Reservado para Texto 29">
            <a:extLst>
              <a:ext uri="{FF2B5EF4-FFF2-40B4-BE49-F238E27FC236}">
                <a16:creationId xmlns:a16="http://schemas.microsoft.com/office/drawing/2014/main" id="{DD138509-2AA1-D540-90D6-288474956619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6367054" y="4522803"/>
            <a:ext cx="2129245" cy="205837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spcBef>
                <a:spcPts val="400"/>
              </a:spcBef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2655503-4608-4F79-A5D4-B2F67958F263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 rtlCol="0"/>
          <a:lstStyle/>
          <a:p>
            <a:pPr rtl="0"/>
            <a:fld id="{6B0F7DF4-F2CA-42E1-AFA2-97BD8D250ADE}" type="datetime4">
              <a:rPr lang="pt-BR" noProof="0" smtClean="0">
                <a:latin typeface="+mn-lt"/>
              </a:rPr>
              <a:t>18 de maio de 2021</a:t>
            </a:fld>
            <a:endParaRPr lang="pt-BR" noProof="0" dirty="0">
              <a:latin typeface="+mn-lt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9DAFA395-FE4C-4A99-A74E-57757D8473E1}"/>
              </a:ext>
            </a:extLst>
          </p:cNvPr>
          <p:cNvSpPr>
            <a:spLocks noGrp="1"/>
          </p:cNvSpPr>
          <p:nvPr>
            <p:ph type="ftr" sz="quarter" idx="26"/>
          </p:nvPr>
        </p:nvSpPr>
        <p:spPr/>
        <p:txBody>
          <a:bodyPr rtlCol="0"/>
          <a:lstStyle/>
          <a:p>
            <a:pPr rtl="0"/>
            <a:r>
              <a:rPr lang="pt-BR" noProof="0" dirty="0"/>
              <a:t>Análise Anual</a:t>
            </a:r>
            <a:endParaRPr lang="pt-BR" b="0" noProof="0" dirty="0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30A6A117-A0E8-43E1-9120-CE3B8B97667F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4093066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o 12">
            <a:extLst>
              <a:ext uri="{FF2B5EF4-FFF2-40B4-BE49-F238E27FC236}">
                <a16:creationId xmlns:a16="http://schemas.microsoft.com/office/drawing/2014/main" id="{C82066DD-D313-D148-89C7-338EB873A730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5" name="Forma Livre 14">
              <a:extLst>
                <a:ext uri="{FF2B5EF4-FFF2-40B4-BE49-F238E27FC236}">
                  <a16:creationId xmlns:a16="http://schemas.microsoft.com/office/drawing/2014/main" id="{A5BBD7C7-99D1-E841-A081-6912D1F2B85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16" name="Forma Livre 15">
              <a:extLst>
                <a:ext uri="{FF2B5EF4-FFF2-40B4-BE49-F238E27FC236}">
                  <a16:creationId xmlns:a16="http://schemas.microsoft.com/office/drawing/2014/main" id="{227A14EE-CB79-754A-8B19-EB9874B3158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19" name="Forma Livre 18">
              <a:extLst>
                <a:ext uri="{FF2B5EF4-FFF2-40B4-BE49-F238E27FC236}">
                  <a16:creationId xmlns:a16="http://schemas.microsoft.com/office/drawing/2014/main" id="{35B38B80-C3D3-4C47-B468-C41A8FF36F2A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</p:grpSp>
      <p:sp>
        <p:nvSpPr>
          <p:cNvPr id="14" name="Espaço Reservado para Imagem 2">
            <a:extLst>
              <a:ext uri="{FF2B5EF4-FFF2-40B4-BE49-F238E27FC236}">
                <a16:creationId xmlns:a16="http://schemas.microsoft.com/office/drawing/2014/main" id="{F0C4E8C2-3240-594A-9D5E-1BCD1AF44C5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96000" y="-22543"/>
            <a:ext cx="6096000" cy="6903086"/>
          </a:xfrm>
        </p:spPr>
        <p:txBody>
          <a:bodyPr rtlCol="0"/>
          <a:lstStyle/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latin typeface="+mj-lt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cxnSp>
        <p:nvCxnSpPr>
          <p:cNvPr id="17" name="Conector Reto 16">
            <a:extLst>
              <a:ext uri="{FF2B5EF4-FFF2-40B4-BE49-F238E27FC236}">
                <a16:creationId xmlns:a16="http://schemas.microsoft.com/office/drawing/2014/main" id="{1D23F761-57FC-3649-AE84-0C3EF95EF561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Espaço Reservado para Texto 29">
            <a:extLst>
              <a:ext uri="{FF2B5EF4-FFF2-40B4-BE49-F238E27FC236}">
                <a16:creationId xmlns:a16="http://schemas.microsoft.com/office/drawing/2014/main" id="{E66F2BC9-2F8A-1543-9AFD-9BAB0E75B3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499" y="2289363"/>
            <a:ext cx="4572001" cy="2795232"/>
          </a:xfrm>
        </p:spPr>
        <p:txBody>
          <a:bodyPr lIns="0" tIns="0" rIns="0" bIns="0" rtlCol="0">
            <a:noAutofit/>
          </a:bodyPr>
          <a:lstStyle>
            <a:lvl1pPr marL="0" indent="0">
              <a:lnSpc>
                <a:spcPct val="100000"/>
              </a:lnSpc>
              <a:buNone/>
              <a:defRPr sz="16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A64E0B3-57C5-4DAF-8531-F39610E77C09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pPr rtl="0"/>
            <a:fld id="{C16A7595-89D9-4258-950C-6AECF9DDF8B8}" type="datetime4">
              <a:rPr lang="pt-BR" noProof="0" smtClean="0">
                <a:latin typeface="+mn-lt"/>
              </a:rPr>
              <a:t>18 de maio de 2021</a:t>
            </a:fld>
            <a:endParaRPr lang="pt-BR" noProof="0" dirty="0">
              <a:latin typeface="+mn-lt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B7E0EC46-C626-4D58-AB64-0B3B850D1482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 rtlCol="0"/>
          <a:lstStyle/>
          <a:p>
            <a:pPr rtl="0"/>
            <a:r>
              <a:rPr lang="pt-BR" noProof="0" dirty="0"/>
              <a:t>Análise Anual</a:t>
            </a:r>
            <a:endParaRPr lang="pt-BR" b="0" noProof="0" dirty="0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8F25D00C-8F5C-4528-87FA-F9431D967555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3073769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6" pos="3480" userDrawn="1">
          <p15:clr>
            <a:srgbClr val="FBAE40"/>
          </p15:clr>
        </p15:guide>
        <p15:guide id="7" orient="horz" pos="1440" userDrawn="1">
          <p15:clr>
            <a:srgbClr val="FBAE40"/>
          </p15:clr>
        </p15:guide>
        <p15:guide id="9" orient="horz" pos="1224" userDrawn="1">
          <p15:clr>
            <a:srgbClr val="FBAE40"/>
          </p15:clr>
        </p15:guide>
        <p15:guide id="10" orient="horz" pos="55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erval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Espaço Reservado para Imagem 2">
            <a:extLst>
              <a:ext uri="{FF2B5EF4-FFF2-40B4-BE49-F238E27FC236}">
                <a16:creationId xmlns:a16="http://schemas.microsoft.com/office/drawing/2014/main" id="{50E2385F-F6FA-D345-AF77-A9EE8E49310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1998" cy="6858000"/>
          </a:xfrm>
          <a:solidFill>
            <a:schemeClr val="accent2"/>
          </a:solidFill>
        </p:spPr>
        <p:txBody>
          <a:bodyPr rtlCol="0"/>
          <a:lstStyle/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18" name="Título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3943" y="3045437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1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cxnSp>
        <p:nvCxnSpPr>
          <p:cNvPr id="20" name="Conector Reto 19">
            <a:extLst>
              <a:ext uri="{FF2B5EF4-FFF2-40B4-BE49-F238E27FC236}">
                <a16:creationId xmlns:a16="http://schemas.microsoft.com/office/drawing/2014/main" id="{4BE3A3D6-A0AD-C84D-8B2A-743F5F95432E}"/>
              </a:ext>
            </a:extLst>
          </p:cNvPr>
          <p:cNvCxnSpPr>
            <a:cxnSpLocks/>
          </p:cNvCxnSpPr>
          <p:nvPr userDrawn="1"/>
        </p:nvCxnSpPr>
        <p:spPr>
          <a:xfrm>
            <a:off x="7154721" y="4003877"/>
            <a:ext cx="2133600" cy="3992"/>
          </a:xfrm>
          <a:prstGeom prst="line">
            <a:avLst/>
          </a:prstGeom>
          <a:ln w="101600">
            <a:solidFill>
              <a:schemeClr val="tx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22" name="Grupo 21">
            <a:extLst>
              <a:ext uri="{FF2B5EF4-FFF2-40B4-BE49-F238E27FC236}">
                <a16:creationId xmlns:a16="http://schemas.microsoft.com/office/drawing/2014/main" id="{F4CB38BE-0FF2-694C-AA3C-D73DBF7C332C}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9509760" y="-3"/>
            <a:ext cx="2682238" cy="2682238"/>
            <a:chOff x="0" y="12289"/>
            <a:chExt cx="3550" cy="3551"/>
          </a:xfrm>
          <a:solidFill>
            <a:schemeClr val="tx1"/>
          </a:solidFill>
        </p:grpSpPr>
        <p:sp>
          <p:nvSpPr>
            <p:cNvPr id="23" name="Forma Livre 22">
              <a:extLst>
                <a:ext uri="{FF2B5EF4-FFF2-40B4-BE49-F238E27FC236}">
                  <a16:creationId xmlns:a16="http://schemas.microsoft.com/office/drawing/2014/main" id="{F0257420-2EA0-6348-8B9E-1414F5297265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24" name="Forma Livre 23">
              <a:extLst>
                <a:ext uri="{FF2B5EF4-FFF2-40B4-BE49-F238E27FC236}">
                  <a16:creationId xmlns:a16="http://schemas.microsoft.com/office/drawing/2014/main" id="{7FE65C23-C0EF-BB41-884A-01C2A7356159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25" name="Forma Livre 24">
              <a:extLst>
                <a:ext uri="{FF2B5EF4-FFF2-40B4-BE49-F238E27FC236}">
                  <a16:creationId xmlns:a16="http://schemas.microsoft.com/office/drawing/2014/main" id="{F73F5EB6-53C7-D44C-9003-FB5A81F9890D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23578891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áfic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ço Reservado para Gráfico 5">
            <a:extLst>
              <a:ext uri="{FF2B5EF4-FFF2-40B4-BE49-F238E27FC236}">
                <a16:creationId xmlns:a16="http://schemas.microsoft.com/office/drawing/2014/main" id="{75992517-0394-6B43-B15D-2A86A34512F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952500" y="1939108"/>
            <a:ext cx="10352810" cy="4110702"/>
          </a:xfrm>
        </p:spPr>
        <p:txBody>
          <a:bodyPr rtlCol="0"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rtl="0"/>
            <a:r>
              <a:rPr lang="pt-BR" noProof="0"/>
              <a:t>Clique no ícone para adicionar gráfico</a:t>
            </a:r>
          </a:p>
        </p:txBody>
      </p:sp>
      <p:sp>
        <p:nvSpPr>
          <p:cNvPr id="16" name="Título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371012B1-809A-45CE-9FED-46D08DC8C42B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/>
          <a:p>
            <a:pPr rtl="0"/>
            <a:fld id="{2D0FCFC1-2078-4220-A791-5353C1A85342}" type="datetime4">
              <a:rPr lang="pt-BR" noProof="0" smtClean="0">
                <a:latin typeface="+mn-lt"/>
              </a:rPr>
              <a:t>18 de maio de 2021</a:t>
            </a:fld>
            <a:endParaRPr lang="pt-BR" noProof="0">
              <a:latin typeface="+mn-lt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3FB6FA27-6601-4107-A3C9-808CB4430246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pt-BR" noProof="0"/>
              <a:t>Análise Anual</a:t>
            </a:r>
            <a:endParaRPr lang="pt-BR" b="0" noProof="0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0919432A-F8B5-4A96-AEE6-2E159658D5D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pt-BR" noProof="0" smtClean="0"/>
              <a:pPr rtl="0"/>
              <a:t>‹nº›</a:t>
            </a:fld>
            <a:endParaRPr lang="pt-BR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658628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224" userDrawn="1">
          <p15:clr>
            <a:srgbClr val="FBAE40"/>
          </p15:clr>
        </p15:guide>
        <p15:guide id="8" orient="horz" pos="1392" userDrawn="1">
          <p15:clr>
            <a:srgbClr val="FBAE40"/>
          </p15:clr>
        </p15:guide>
        <p15:guide id="10" orient="horz" pos="552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el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ítulo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</a:p>
        </p:txBody>
      </p:sp>
      <p:sp>
        <p:nvSpPr>
          <p:cNvPr id="9" name="Espaço Reservado para Tabela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952500" y="2209800"/>
            <a:ext cx="10287000" cy="2593109"/>
          </a:xfrm>
        </p:spPr>
        <p:txBody>
          <a:bodyPr rtlCol="0"/>
          <a:lstStyle/>
          <a:p>
            <a:pPr rtl="0"/>
            <a:r>
              <a:rPr lang="pt-BR" noProof="0"/>
              <a:t>Clique no ícone para adicionar tabela</a:t>
            </a:r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9B2411D2-78FE-46C1-9EA9-C6A882903B53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/>
          <a:p>
            <a:pPr rtl="0"/>
            <a:fld id="{0D672EA7-A5DA-4DCF-A305-17E011B80D62}" type="datetime4">
              <a:rPr lang="pt-BR" noProof="0" smtClean="0">
                <a:latin typeface="+mn-lt"/>
              </a:rPr>
              <a:t>18 de maio de 2021</a:t>
            </a:fld>
            <a:endParaRPr lang="pt-BR" noProof="0">
              <a:latin typeface="+mn-lt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C04DAF8F-82DB-4DBE-9041-71217A4516CB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 rtl="0"/>
            <a:r>
              <a:rPr lang="pt-BR" noProof="0"/>
              <a:t>Análise Anual</a:t>
            </a:r>
            <a:endParaRPr lang="pt-BR" b="0" noProof="0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782F761B-6706-439D-9C75-43E751AB195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pt-BR" noProof="0" smtClean="0"/>
              <a:pPr rtl="0"/>
              <a:t>‹nº›</a:t>
            </a:fld>
            <a:endParaRPr lang="pt-BR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0131073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itação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ítulo 1">
            <a:extLst>
              <a:ext uri="{FF2B5EF4-FFF2-40B4-BE49-F238E27FC236}">
                <a16:creationId xmlns:a16="http://schemas.microsoft.com/office/drawing/2014/main" id="{A5C37098-CEB2-1E45-989B-3DD92F3B1A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2476500"/>
            <a:ext cx="7132320" cy="3289971"/>
          </a:xfrm>
          <a:prstGeom prst="rect">
            <a:avLst/>
          </a:prstGeom>
          <a:ln>
            <a:noFill/>
          </a:ln>
        </p:spPr>
        <p:txBody>
          <a:bodyPr lIns="0" tIns="0" rIns="0" bIns="0" rtlCol="0" anchor="t" anchorCtr="0">
            <a:normAutofit/>
          </a:bodyPr>
          <a:lstStyle>
            <a:lvl1pPr>
              <a:lnSpc>
                <a:spcPct val="100000"/>
              </a:lnSpc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sp>
        <p:nvSpPr>
          <p:cNvPr id="10" name="Caixa de texto 9">
            <a:extLst>
              <a:ext uri="{FF2B5EF4-FFF2-40B4-BE49-F238E27FC236}">
                <a16:creationId xmlns:a16="http://schemas.microsoft.com/office/drawing/2014/main" id="{E902327D-DBD4-7A4E-ABF2-A946A559A8AD}"/>
              </a:ext>
            </a:extLst>
          </p:cNvPr>
          <p:cNvSpPr txBox="1"/>
          <p:nvPr userDrawn="1"/>
        </p:nvSpPr>
        <p:spPr>
          <a:xfrm>
            <a:off x="699948" y="548291"/>
            <a:ext cx="1589372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/>
            <a:r>
              <a:rPr lang="pt-BR" sz="20000" b="1" noProof="0" dirty="0">
                <a:solidFill>
                  <a:schemeClr val="bg1"/>
                </a:solidFill>
              </a:rPr>
              <a:t>“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6ACB4ADD-D9F4-984E-B29D-A2CF6D19E810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9" name="AutoForma 24">
              <a:extLst>
                <a:ext uri="{FF2B5EF4-FFF2-40B4-BE49-F238E27FC236}">
                  <a16:creationId xmlns:a16="http://schemas.microsoft.com/office/drawing/2014/main" id="{5017C477-A988-7041-8A67-3D8294D6AD7C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20" name="Forma Livre 19">
              <a:extLst>
                <a:ext uri="{FF2B5EF4-FFF2-40B4-BE49-F238E27FC236}">
                  <a16:creationId xmlns:a16="http://schemas.microsoft.com/office/drawing/2014/main" id="{206D7F37-5DD1-A24E-9CCA-84B2A168554D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21" name="Forma Livre 20">
              <a:extLst>
                <a:ext uri="{FF2B5EF4-FFF2-40B4-BE49-F238E27FC236}">
                  <a16:creationId xmlns:a16="http://schemas.microsoft.com/office/drawing/2014/main" id="{A6E321C8-096C-1B41-B14F-4CA7AE04BB1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22" name="Forma Livre 21">
              <a:extLst>
                <a:ext uri="{FF2B5EF4-FFF2-40B4-BE49-F238E27FC236}">
                  <a16:creationId xmlns:a16="http://schemas.microsoft.com/office/drawing/2014/main" id="{32B3FDD4-EB13-F44F-99D0-BFAB06F00B3A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23" name="Forma Livre 22">
              <a:extLst>
                <a:ext uri="{FF2B5EF4-FFF2-40B4-BE49-F238E27FC236}">
                  <a16:creationId xmlns:a16="http://schemas.microsoft.com/office/drawing/2014/main" id="{A20BCBD2-A735-0C43-8C55-B384372AC62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</p:grpSp>
      <p:grpSp>
        <p:nvGrpSpPr>
          <p:cNvPr id="24" name="Grupo 23">
            <a:extLst>
              <a:ext uri="{FF2B5EF4-FFF2-40B4-BE49-F238E27FC236}">
                <a16:creationId xmlns:a16="http://schemas.microsoft.com/office/drawing/2014/main" id="{669A90A7-BF26-684E-8C8B-638053DA1234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5" name="Forma Livre 24">
              <a:extLst>
                <a:ext uri="{FF2B5EF4-FFF2-40B4-BE49-F238E27FC236}">
                  <a16:creationId xmlns:a16="http://schemas.microsoft.com/office/drawing/2014/main" id="{861D8E86-886A-8744-BC4C-FE82B02438F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26" name="Forma Livre 25">
              <a:extLst>
                <a:ext uri="{FF2B5EF4-FFF2-40B4-BE49-F238E27FC236}">
                  <a16:creationId xmlns:a16="http://schemas.microsoft.com/office/drawing/2014/main" id="{2D967470-E96E-8843-AAD2-E0C8B807793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27" name="Forma Livre 26">
              <a:extLst>
                <a:ext uri="{FF2B5EF4-FFF2-40B4-BE49-F238E27FC236}">
                  <a16:creationId xmlns:a16="http://schemas.microsoft.com/office/drawing/2014/main" id="{C8A27D09-765D-3949-BCCA-238C3514D4CF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</p:grpSp>
    </p:spTree>
    <p:extLst>
      <p:ext uri="{BB962C8B-B14F-4D97-AF65-F5344CB8AC3E}">
        <p14:creationId xmlns:p14="http://schemas.microsoft.com/office/powerpoint/2010/main" val="144782921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560">
          <p15:clr>
            <a:srgbClr val="FBAE40"/>
          </p15:clr>
        </p15:guide>
        <p15:guide id="8" orient="horz" pos="1752" userDrawn="1">
          <p15:clr>
            <a:srgbClr val="FBAE40"/>
          </p15:clr>
        </p15:guide>
        <p15:guide id="9" orient="horz" pos="1248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quip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upo 24">
            <a:extLst>
              <a:ext uri="{FF2B5EF4-FFF2-40B4-BE49-F238E27FC236}">
                <a16:creationId xmlns:a16="http://schemas.microsoft.com/office/drawing/2014/main" id="{A7D9F21A-75CF-6045-8FA1-C4F4E21B699C}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26" name="Forma Livre 25">
              <a:extLst>
                <a:ext uri="{FF2B5EF4-FFF2-40B4-BE49-F238E27FC236}">
                  <a16:creationId xmlns:a16="http://schemas.microsoft.com/office/drawing/2014/main" id="{AEA7E377-BB07-FA43-B532-10A92EE030B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27" name="Forma Livre 26">
              <a:extLst>
                <a:ext uri="{FF2B5EF4-FFF2-40B4-BE49-F238E27FC236}">
                  <a16:creationId xmlns:a16="http://schemas.microsoft.com/office/drawing/2014/main" id="{F18DE645-B3D5-2F4E-AAD6-002FEF13A310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36" name="Forma Livre 35">
              <a:extLst>
                <a:ext uri="{FF2B5EF4-FFF2-40B4-BE49-F238E27FC236}">
                  <a16:creationId xmlns:a16="http://schemas.microsoft.com/office/drawing/2014/main" id="{B90F6499-BA50-2340-A026-32C79B6BFAF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</p:grpSp>
      <p:sp>
        <p:nvSpPr>
          <p:cNvPr id="38" name="Espaço Reservado para Imagem 25">
            <a:extLst>
              <a:ext uri="{FF2B5EF4-FFF2-40B4-BE49-F238E27FC236}">
                <a16:creationId xmlns:a16="http://schemas.microsoft.com/office/drawing/2014/main" id="{2274C164-503B-E746-A155-849A9BC2406E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54268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61" name="Título 1">
            <a:extLst>
              <a:ext uri="{FF2B5EF4-FFF2-40B4-BE49-F238E27FC236}">
                <a16:creationId xmlns:a16="http://schemas.microsoft.com/office/drawing/2014/main" id="{E2F20AFE-B282-5146-B0D6-F2FC1B6D3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879063"/>
            <a:ext cx="75322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  <a:endParaRPr lang="pt-BR" noProof="0" dirty="0"/>
          </a:p>
        </p:txBody>
      </p:sp>
      <p:cxnSp>
        <p:nvCxnSpPr>
          <p:cNvPr id="62" name="Conector Reto 61">
            <a:extLst>
              <a:ext uri="{FF2B5EF4-FFF2-40B4-BE49-F238E27FC236}">
                <a16:creationId xmlns:a16="http://schemas.microsoft.com/office/drawing/2014/main" id="{F777D2F0-DE3F-8343-B97A-E7FA440532FD}"/>
              </a:ext>
            </a:extLst>
          </p:cNvPr>
          <p:cNvCxnSpPr>
            <a:cxnSpLocks/>
          </p:cNvCxnSpPr>
          <p:nvPr userDrawn="1"/>
        </p:nvCxnSpPr>
        <p:spPr>
          <a:xfrm>
            <a:off x="952500" y="1939108"/>
            <a:ext cx="2133600" cy="0"/>
          </a:xfrm>
          <a:prstGeom prst="line">
            <a:avLst/>
          </a:prstGeom>
          <a:ln w="10160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3" name="Espaço Reservado para Imagem 25">
            <a:extLst>
              <a:ext uri="{FF2B5EF4-FFF2-40B4-BE49-F238E27FC236}">
                <a16:creationId xmlns:a16="http://schemas.microsoft.com/office/drawing/2014/main" id="{AF1B5ED8-33F6-FB44-AA92-F0D227BB310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3658280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72" name="Espaço Reservado para Texto 29">
            <a:extLst>
              <a:ext uri="{FF2B5EF4-FFF2-40B4-BE49-F238E27FC236}">
                <a16:creationId xmlns:a16="http://schemas.microsoft.com/office/drawing/2014/main" id="{0D824BDD-2D23-C943-8FE9-60B7B23B5EC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52500" y="5393169"/>
            <a:ext cx="2133600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73" name="Espaço Reservado para Texto 29">
            <a:extLst>
              <a:ext uri="{FF2B5EF4-FFF2-40B4-BE49-F238E27FC236}">
                <a16:creationId xmlns:a16="http://schemas.microsoft.com/office/drawing/2014/main" id="{2F3D441E-DFB1-084B-8192-C6CBECCA40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500" y="4986745"/>
            <a:ext cx="2133600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74" name="Espaço Reservado para Texto 29">
            <a:extLst>
              <a:ext uri="{FF2B5EF4-FFF2-40B4-BE49-F238E27FC236}">
                <a16:creationId xmlns:a16="http://schemas.microsoft.com/office/drawing/2014/main" id="{25797825-E7AE-2C41-A965-E6F0D70D974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63042" y="5393169"/>
            <a:ext cx="2128157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75" name="Espaço Reservado para Texto 29">
            <a:extLst>
              <a:ext uri="{FF2B5EF4-FFF2-40B4-BE49-F238E27FC236}">
                <a16:creationId xmlns:a16="http://schemas.microsoft.com/office/drawing/2014/main" id="{63C1927C-E23B-204E-9F3A-2A67D2BF702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3663042" y="4986745"/>
            <a:ext cx="2128157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76" name="Espaço Reservado para Texto 29">
            <a:extLst>
              <a:ext uri="{FF2B5EF4-FFF2-40B4-BE49-F238E27FC236}">
                <a16:creationId xmlns:a16="http://schemas.microsoft.com/office/drawing/2014/main" id="{EC81F0F5-C204-7248-A336-A655814A8A3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6367054" y="5393169"/>
            <a:ext cx="2129245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77" name="Espaço Reservado para Texto 29">
            <a:extLst>
              <a:ext uri="{FF2B5EF4-FFF2-40B4-BE49-F238E27FC236}">
                <a16:creationId xmlns:a16="http://schemas.microsoft.com/office/drawing/2014/main" id="{C9FEF82E-4E9C-8343-9D36-C4A00D7137CC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367054" y="4986745"/>
            <a:ext cx="2129245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78" name="Espaço Reservado para Texto 29">
            <a:extLst>
              <a:ext uri="{FF2B5EF4-FFF2-40B4-BE49-F238E27FC236}">
                <a16:creationId xmlns:a16="http://schemas.microsoft.com/office/drawing/2014/main" id="{F8AF6664-A005-7A42-9AEF-C5AA5603E49D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9110254" y="5393169"/>
            <a:ext cx="2129245" cy="369332"/>
          </a:xfrm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79" name="Espaço Reservado para Texto 29">
            <a:extLst>
              <a:ext uri="{FF2B5EF4-FFF2-40B4-BE49-F238E27FC236}">
                <a16:creationId xmlns:a16="http://schemas.microsoft.com/office/drawing/2014/main" id="{5F6C1E52-E2B6-5F45-A863-5BB35ABAFCD6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9110254" y="4986745"/>
            <a:ext cx="2129245" cy="205837"/>
          </a:xfrm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grpSp>
        <p:nvGrpSpPr>
          <p:cNvPr id="23" name="Grupo 22">
            <a:extLst>
              <a:ext uri="{FF2B5EF4-FFF2-40B4-BE49-F238E27FC236}">
                <a16:creationId xmlns:a16="http://schemas.microsoft.com/office/drawing/2014/main" id="{EFD0B2D5-B3C2-D847-A220-86CB6A37E418}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28" name="AutoForma 24">
              <a:extLst>
                <a:ext uri="{FF2B5EF4-FFF2-40B4-BE49-F238E27FC236}">
                  <a16:creationId xmlns:a16="http://schemas.microsoft.com/office/drawing/2014/main" id="{A7FD25A4-760F-814C-915F-DD6E89CA3A40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29" name="Forma Livre 28">
              <a:extLst>
                <a:ext uri="{FF2B5EF4-FFF2-40B4-BE49-F238E27FC236}">
                  <a16:creationId xmlns:a16="http://schemas.microsoft.com/office/drawing/2014/main" id="{A0CC8369-E81F-D447-87D8-1AF0C58EAC07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30" name="Forma Livre 29">
              <a:extLst>
                <a:ext uri="{FF2B5EF4-FFF2-40B4-BE49-F238E27FC236}">
                  <a16:creationId xmlns:a16="http://schemas.microsoft.com/office/drawing/2014/main" id="{C41CA81E-EF54-D048-8775-CD4AB37A7DF6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31" name="Forma livre 30">
              <a:extLst>
                <a:ext uri="{FF2B5EF4-FFF2-40B4-BE49-F238E27FC236}">
                  <a16:creationId xmlns:a16="http://schemas.microsoft.com/office/drawing/2014/main" id="{D95A4B85-923E-B641-B239-2A1999AB294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  <p:sp>
          <p:nvSpPr>
            <p:cNvPr id="32" name="Forma Livre 31">
              <a:extLst>
                <a:ext uri="{FF2B5EF4-FFF2-40B4-BE49-F238E27FC236}">
                  <a16:creationId xmlns:a16="http://schemas.microsoft.com/office/drawing/2014/main" id="{501386DC-76EB-F34E-AD0E-22957D3B38D5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rtlCol="0" anchor="t" anchorCtr="0" upright="1">
              <a:noAutofit/>
            </a:bodyPr>
            <a:lstStyle/>
            <a:p>
              <a:pPr rtl="0"/>
              <a:endParaRPr lang="pt-BR" noProof="0" dirty="0"/>
            </a:p>
          </p:txBody>
        </p:sp>
      </p:grpSp>
      <p:sp>
        <p:nvSpPr>
          <p:cNvPr id="66" name="Espaço Reservado para Imagem 25">
            <a:extLst>
              <a:ext uri="{FF2B5EF4-FFF2-40B4-BE49-F238E27FC236}">
                <a16:creationId xmlns:a16="http://schemas.microsoft.com/office/drawing/2014/main" id="{2D21D633-C51E-E94E-BAE3-96F52F76E496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362292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69" name="Espaço Reservado para Imagem 25">
            <a:extLst>
              <a:ext uri="{FF2B5EF4-FFF2-40B4-BE49-F238E27FC236}">
                <a16:creationId xmlns:a16="http://schemas.microsoft.com/office/drawing/2014/main" id="{639EFA5A-9C69-DF4D-81B7-FA1F8CCCF934}"/>
              </a:ext>
            </a:extLst>
          </p:cNvPr>
          <p:cNvSpPr>
            <a:spLocks noGrp="1"/>
          </p:cNvSpPr>
          <p:nvPr>
            <p:ph type="pic" sz="quarter" idx="30"/>
          </p:nvPr>
        </p:nvSpPr>
        <p:spPr>
          <a:xfrm>
            <a:off x="9112023" y="2572883"/>
            <a:ext cx="2118245" cy="2037217"/>
          </a:xfrm>
          <a:prstGeom prst="rect">
            <a:avLst/>
          </a:prstGeom>
        </p:spPr>
        <p:txBody>
          <a:bodyPr rtlCol="0"/>
          <a:lstStyle/>
          <a:p>
            <a:pPr rtl="0"/>
            <a:r>
              <a:rPr lang="pt-BR" noProof="0"/>
              <a:t>Clique no ícone para adicionar uma imagem</a:t>
            </a:r>
            <a:endParaRPr lang="pt-BR" noProof="0" dirty="0"/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ED89364-B1CB-4E72-A6BB-95A34B50661C}"/>
              </a:ext>
            </a:extLst>
          </p:cNvPr>
          <p:cNvSpPr>
            <a:spLocks noGrp="1"/>
          </p:cNvSpPr>
          <p:nvPr>
            <p:ph type="dt" sz="half" idx="32"/>
          </p:nvPr>
        </p:nvSpPr>
        <p:spPr/>
        <p:txBody>
          <a:bodyPr rtlCol="0"/>
          <a:lstStyle/>
          <a:p>
            <a:pPr rtl="0"/>
            <a:fld id="{037ECF49-BE9A-4960-9DAF-BEA0BAF15DBB}" type="datetime4">
              <a:rPr lang="pt-BR" noProof="0" smtClean="0">
                <a:latin typeface="+mn-lt"/>
              </a:rPr>
              <a:t>18 de maio de 2021</a:t>
            </a:fld>
            <a:endParaRPr lang="pt-BR" noProof="0" dirty="0">
              <a:latin typeface="+mn-lt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E09328F-B310-4BF3-883E-BA9A39676AF2}"/>
              </a:ext>
            </a:extLst>
          </p:cNvPr>
          <p:cNvSpPr>
            <a:spLocks noGrp="1"/>
          </p:cNvSpPr>
          <p:nvPr>
            <p:ph type="ftr" sz="quarter" idx="33"/>
          </p:nvPr>
        </p:nvSpPr>
        <p:spPr/>
        <p:txBody>
          <a:bodyPr rtlCol="0"/>
          <a:lstStyle/>
          <a:p>
            <a:pPr rtl="0"/>
            <a:r>
              <a:rPr lang="pt-BR" noProof="0" dirty="0"/>
              <a:t>Análise Anual</a:t>
            </a:r>
            <a:endParaRPr lang="pt-BR" b="0" noProof="0" dirty="0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04192EF2-9336-43EF-A365-1F54000F7DE9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pt-BR" noProof="0" smtClean="0"/>
              <a:pPr rtl="0"/>
              <a:t>‹nº›</a:t>
            </a:fld>
            <a:endParaRPr lang="pt-BR" noProof="0" dirty="0"/>
          </a:p>
        </p:txBody>
      </p:sp>
    </p:spTree>
    <p:extLst>
      <p:ext uri="{BB962C8B-B14F-4D97-AF65-F5344CB8AC3E}">
        <p14:creationId xmlns:p14="http://schemas.microsoft.com/office/powerpoint/2010/main" val="9963624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304" userDrawn="1">
          <p15:clr>
            <a:srgbClr val="FBAE40"/>
          </p15:clr>
        </p15:guide>
        <p15:guide id="4" pos="4008" userDrawn="1">
          <p15:clr>
            <a:srgbClr val="FBAE40"/>
          </p15:clr>
        </p15:guide>
        <p15:guide id="5" pos="1944" userDrawn="1">
          <p15:clr>
            <a:srgbClr val="FBAE40"/>
          </p15:clr>
        </p15:guide>
        <p15:guide id="6" pos="3648" userDrawn="1">
          <p15:clr>
            <a:srgbClr val="FBAE40"/>
          </p15:clr>
        </p15:guide>
        <p15:guide id="7" orient="horz" pos="1392" userDrawn="1">
          <p15:clr>
            <a:srgbClr val="FBAE40"/>
          </p15:clr>
        </p15:guide>
        <p15:guide id="8" orient="horz" pos="552" userDrawn="1">
          <p15:clr>
            <a:srgbClr val="FBAE40"/>
          </p15:clr>
        </p15:guide>
        <p15:guide id="9" orient="horz" pos="1224" userDrawn="1">
          <p15:clr>
            <a:srgbClr val="FBAE40"/>
          </p15:clr>
        </p15:guide>
        <p15:guide id="10" pos="5352" userDrawn="1">
          <p15:clr>
            <a:srgbClr val="FBAE40"/>
          </p15:clr>
        </p15:guide>
        <p15:guide id="11" pos="5736" userDrawn="1">
          <p15:clr>
            <a:srgbClr val="FBAE40"/>
          </p15:clr>
        </p15:guide>
        <p15:guide id="12" orient="horz" pos="2904" userDrawn="1">
          <p15:clr>
            <a:srgbClr val="FBAE40"/>
          </p15:clr>
        </p15:guide>
        <p15:guide id="13" orient="horz" pos="160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nha do tempo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1" name="Conector Reto 20">
            <a:extLst>
              <a:ext uri="{FF2B5EF4-FFF2-40B4-BE49-F238E27FC236}">
                <a16:creationId xmlns:a16="http://schemas.microsoft.com/office/drawing/2014/main" id="{040046AF-E5BF-854D-9986-7C3019770FE7}"/>
              </a:ext>
            </a:extLst>
          </p:cNvPr>
          <p:cNvCxnSpPr>
            <a:cxnSpLocks/>
          </p:cNvCxnSpPr>
          <p:nvPr userDrawn="1"/>
        </p:nvCxnSpPr>
        <p:spPr>
          <a:xfrm flipH="1">
            <a:off x="1045959" y="2213783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Conector Reto 25">
            <a:extLst>
              <a:ext uri="{FF2B5EF4-FFF2-40B4-BE49-F238E27FC236}">
                <a16:creationId xmlns:a16="http://schemas.microsoft.com/office/drawing/2014/main" id="{76CA14A6-0144-BC49-A8D4-C979D13258C0}"/>
              </a:ext>
            </a:extLst>
          </p:cNvPr>
          <p:cNvCxnSpPr>
            <a:cxnSpLocks/>
          </p:cNvCxnSpPr>
          <p:nvPr userDrawn="1"/>
        </p:nvCxnSpPr>
        <p:spPr>
          <a:xfrm flipH="1">
            <a:off x="6180493" y="2213783"/>
            <a:ext cx="11102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Conector Reto 27">
            <a:extLst>
              <a:ext uri="{FF2B5EF4-FFF2-40B4-BE49-F238E27FC236}">
                <a16:creationId xmlns:a16="http://schemas.microsoft.com/office/drawing/2014/main" id="{FA582FC2-A135-5743-B9C0-6AC7225B42E1}"/>
              </a:ext>
            </a:extLst>
          </p:cNvPr>
          <p:cNvCxnSpPr>
            <a:cxnSpLocks/>
          </p:cNvCxnSpPr>
          <p:nvPr userDrawn="1"/>
        </p:nvCxnSpPr>
        <p:spPr>
          <a:xfrm flipH="1">
            <a:off x="8745623" y="3904712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to 23">
            <a:extLst>
              <a:ext uri="{FF2B5EF4-FFF2-40B4-BE49-F238E27FC236}">
                <a16:creationId xmlns:a16="http://schemas.microsoft.com/office/drawing/2014/main" id="{77C43222-5868-0247-838F-58F4F6C8EE75}"/>
              </a:ext>
            </a:extLst>
          </p:cNvPr>
          <p:cNvCxnSpPr>
            <a:cxnSpLocks/>
          </p:cNvCxnSpPr>
          <p:nvPr userDrawn="1"/>
        </p:nvCxnSpPr>
        <p:spPr>
          <a:xfrm flipH="1">
            <a:off x="3611089" y="3895941"/>
            <a:ext cx="2136" cy="1828800"/>
          </a:xfrm>
          <a:prstGeom prst="line">
            <a:avLst/>
          </a:prstGeom>
          <a:ln w="165100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ítulo 1">
            <a:extLst>
              <a:ext uri="{FF2B5EF4-FFF2-40B4-BE49-F238E27FC236}">
                <a16:creationId xmlns:a16="http://schemas.microsoft.com/office/drawing/2014/main" id="{46EEE005-F78A-9D4F-B159-964376C387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lIns="0" tIns="0" rIns="0" bIns="0" rtlCol="0" anchor="b" anchorCtr="0">
            <a:norm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 noProof="0"/>
              <a:t>Clique para editar o título Mestre</a:t>
            </a:r>
          </a:p>
        </p:txBody>
      </p:sp>
      <p:sp>
        <p:nvSpPr>
          <p:cNvPr id="96" name="Espaço Reservado para Texto 29">
            <a:extLst>
              <a:ext uri="{FF2B5EF4-FFF2-40B4-BE49-F238E27FC236}">
                <a16:creationId xmlns:a16="http://schemas.microsoft.com/office/drawing/2014/main" id="{FC61536F-8EA7-5A48-AF76-8B0E251BD8C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1296955" y="2934856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97" name="Espaço Reservado para Texto 29">
            <a:extLst>
              <a:ext uri="{FF2B5EF4-FFF2-40B4-BE49-F238E27FC236}">
                <a16:creationId xmlns:a16="http://schemas.microsoft.com/office/drawing/2014/main" id="{64FFD994-BD97-ED49-8607-286ECBB1CDA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296955" y="2568686"/>
            <a:ext cx="2133600" cy="205837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102" name="Espaço Reservado para Texto 29">
            <a:extLst>
              <a:ext uri="{FF2B5EF4-FFF2-40B4-BE49-F238E27FC236}">
                <a16:creationId xmlns:a16="http://schemas.microsoft.com/office/drawing/2014/main" id="{D1ADE805-BFBC-ED47-B9CB-6CB2FF02E868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897799" y="5087328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103" name="Espaço Reservado para Texto 29">
            <a:extLst>
              <a:ext uri="{FF2B5EF4-FFF2-40B4-BE49-F238E27FC236}">
                <a16:creationId xmlns:a16="http://schemas.microsoft.com/office/drawing/2014/main" id="{334A3589-641F-F547-891B-149579153B75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3897799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 rtl="0">
              <a:spcBef>
                <a:spcPts val="400"/>
              </a:spcBef>
              <a:buNone/>
            </a:pPr>
            <a:r>
              <a:rPr lang="pt-BR" noProof="0"/>
              <a:t>Clique para editar os estilos de texto Mestres</a:t>
            </a:r>
          </a:p>
        </p:txBody>
      </p:sp>
      <p:sp>
        <p:nvSpPr>
          <p:cNvPr id="106" name="Espaço Reservado para Texto 29">
            <a:extLst>
              <a:ext uri="{FF2B5EF4-FFF2-40B4-BE49-F238E27FC236}">
                <a16:creationId xmlns:a16="http://schemas.microsoft.com/office/drawing/2014/main" id="{A63F8454-D12E-A641-ABD0-8977D3F5EC05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9001711" y="5087328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107" name="Espaço Reservado para Texto 29">
            <a:extLst>
              <a:ext uri="{FF2B5EF4-FFF2-40B4-BE49-F238E27FC236}">
                <a16:creationId xmlns:a16="http://schemas.microsoft.com/office/drawing/2014/main" id="{F35AA15D-DBAD-9840-8764-A5B6D486A234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9001711" y="4701908"/>
            <a:ext cx="2133600" cy="205837"/>
          </a:xfrm>
          <a:ln>
            <a:noFill/>
          </a:ln>
        </p:spPr>
        <p:txBody>
          <a:bodyPr vert="horz"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lang="en-US" sz="1800" spc="0" baseline="0" dirty="0"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marL="0" lvl="0" indent="0" rtl="0">
              <a:spcBef>
                <a:spcPts val="400"/>
              </a:spcBef>
              <a:buNone/>
            </a:pPr>
            <a:r>
              <a:rPr lang="pt-BR" noProof="0"/>
              <a:t>Clique para editar os estilos de texto Mestres</a:t>
            </a:r>
          </a:p>
        </p:txBody>
      </p:sp>
      <p:sp>
        <p:nvSpPr>
          <p:cNvPr id="108" name="Espaço Reservado para Texto 29">
            <a:extLst>
              <a:ext uri="{FF2B5EF4-FFF2-40B4-BE49-F238E27FC236}">
                <a16:creationId xmlns:a16="http://schemas.microsoft.com/office/drawing/2014/main" id="{8357CA0F-1A55-B145-8305-562F0DF22543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>
          <a:xfrm>
            <a:off x="6438143" y="2934856"/>
            <a:ext cx="2133600" cy="369332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buNone/>
              <a:defRPr sz="1400" b="0" i="0">
                <a:solidFill>
                  <a:schemeClr val="bg1"/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sp>
        <p:nvSpPr>
          <p:cNvPr id="109" name="Espaço Reservado para Texto 29">
            <a:extLst>
              <a:ext uri="{FF2B5EF4-FFF2-40B4-BE49-F238E27FC236}">
                <a16:creationId xmlns:a16="http://schemas.microsoft.com/office/drawing/2014/main" id="{D6C49F6F-AF28-8942-8442-8F54A1DC388B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438143" y="2568686"/>
            <a:ext cx="2133600" cy="205837"/>
          </a:xfrm>
          <a:ln>
            <a:noFill/>
          </a:ln>
        </p:spPr>
        <p:txBody>
          <a:bodyPr lIns="0" tIns="0" rIns="0" bIns="0" rtlCol="0">
            <a:noAutofit/>
          </a:bodyPr>
          <a:lstStyle>
            <a:lvl1pPr marL="0" indent="0">
              <a:spcBef>
                <a:spcPts val="400"/>
              </a:spcBef>
              <a:buNone/>
              <a:defRPr sz="1800" b="0" i="0" spc="0" baseline="0">
                <a:solidFill>
                  <a:schemeClr val="bg1"/>
                </a:solidFill>
                <a:latin typeface="+mj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 rtl="0"/>
            <a:r>
              <a:rPr lang="pt-BR" noProof="0"/>
              <a:t>Clique para editar os estilos de texto Mestres</a:t>
            </a:r>
          </a:p>
        </p:txBody>
      </p:sp>
      <p:cxnSp>
        <p:nvCxnSpPr>
          <p:cNvPr id="8" name="Conector Reto 7">
            <a:extLst>
              <a:ext uri="{FF2B5EF4-FFF2-40B4-BE49-F238E27FC236}">
                <a16:creationId xmlns:a16="http://schemas.microsoft.com/office/drawing/2014/main" id="{4CE2724A-BCA1-604F-9D18-BF05746408C2}"/>
              </a:ext>
            </a:extLst>
          </p:cNvPr>
          <p:cNvCxnSpPr/>
          <p:nvPr userDrawn="1"/>
        </p:nvCxnSpPr>
        <p:spPr>
          <a:xfrm>
            <a:off x="967689" y="3968780"/>
            <a:ext cx="10275477" cy="0"/>
          </a:xfrm>
          <a:prstGeom prst="line">
            <a:avLst/>
          </a:prstGeom>
          <a:ln w="165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tângulo 43">
            <a:extLst>
              <a:ext uri="{FF2B5EF4-FFF2-40B4-BE49-F238E27FC236}">
                <a16:creationId xmlns:a16="http://schemas.microsoft.com/office/drawing/2014/main" id="{4923D7D1-A9CC-C34C-86FF-43B5C8978712}"/>
              </a:ext>
            </a:extLst>
          </p:cNvPr>
          <p:cNvSpPr/>
          <p:nvPr userDrawn="1"/>
        </p:nvSpPr>
        <p:spPr>
          <a:xfrm>
            <a:off x="964323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47" name="Retângulo 46">
            <a:extLst>
              <a:ext uri="{FF2B5EF4-FFF2-40B4-BE49-F238E27FC236}">
                <a16:creationId xmlns:a16="http://schemas.microsoft.com/office/drawing/2014/main" id="{6119FF13-13AB-3448-B24E-58E18B3CE2B6}"/>
              </a:ext>
            </a:extLst>
          </p:cNvPr>
          <p:cNvSpPr/>
          <p:nvPr userDrawn="1"/>
        </p:nvSpPr>
        <p:spPr>
          <a:xfrm>
            <a:off x="3531590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22F8F982-870E-AE44-B0D3-B3313BC48DB7}"/>
              </a:ext>
            </a:extLst>
          </p:cNvPr>
          <p:cNvSpPr/>
          <p:nvPr userDrawn="1"/>
        </p:nvSpPr>
        <p:spPr>
          <a:xfrm>
            <a:off x="6098857" y="3883241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C549A137-DB5E-9C40-8C0A-ED607212022C}"/>
              </a:ext>
            </a:extLst>
          </p:cNvPr>
          <p:cNvSpPr/>
          <p:nvPr userDrawn="1"/>
        </p:nvSpPr>
        <p:spPr>
          <a:xfrm>
            <a:off x="8666124" y="3892012"/>
            <a:ext cx="163271" cy="163271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pt-BR" noProof="0"/>
          </a:p>
        </p:txBody>
      </p:sp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21DC2552-C347-4C3D-8C92-4A6981227C0E}"/>
              </a:ext>
            </a:extLst>
          </p:cNvPr>
          <p:cNvSpPr>
            <a:spLocks noGrp="1"/>
          </p:cNvSpPr>
          <p:nvPr>
            <p:ph type="dt" sz="half" idx="36"/>
          </p:nvPr>
        </p:nvSpPr>
        <p:spPr/>
        <p:txBody>
          <a:bodyPr rtlCol="0"/>
          <a:lstStyle/>
          <a:p>
            <a:pPr rtl="0"/>
            <a:fld id="{707B6374-D19B-4EAC-B5EF-652507579787}" type="datetime4">
              <a:rPr lang="pt-BR" noProof="0" smtClean="0">
                <a:latin typeface="+mn-lt"/>
              </a:rPr>
              <a:t>18 de maio de 2021</a:t>
            </a:fld>
            <a:endParaRPr lang="pt-BR" noProof="0">
              <a:latin typeface="+mn-lt"/>
            </a:endParaRPr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5B7C35C-F3E4-4522-8711-16E4F9052C2C}"/>
              </a:ext>
            </a:extLst>
          </p:cNvPr>
          <p:cNvSpPr>
            <a:spLocks noGrp="1"/>
          </p:cNvSpPr>
          <p:nvPr>
            <p:ph type="ftr" sz="quarter" idx="37"/>
          </p:nvPr>
        </p:nvSpPr>
        <p:spPr/>
        <p:txBody>
          <a:bodyPr rtlCol="0"/>
          <a:lstStyle/>
          <a:p>
            <a:pPr rtl="0"/>
            <a:r>
              <a:rPr lang="pt-BR" noProof="0"/>
              <a:t>Análise Anual</a:t>
            </a:r>
            <a:endParaRPr lang="pt-BR" b="0" noProof="0"/>
          </a:p>
        </p:txBody>
      </p:sp>
      <p:sp>
        <p:nvSpPr>
          <p:cNvPr id="4" name="Espaço Reservado para o Número do Slide 3">
            <a:extLst>
              <a:ext uri="{FF2B5EF4-FFF2-40B4-BE49-F238E27FC236}">
                <a16:creationId xmlns:a16="http://schemas.microsoft.com/office/drawing/2014/main" id="{1F4D6BAD-56F4-42F1-A2B3-FDB73364FD40}"/>
              </a:ext>
            </a:extLst>
          </p:cNvPr>
          <p:cNvSpPr>
            <a:spLocks noGrp="1"/>
          </p:cNvSpPr>
          <p:nvPr>
            <p:ph type="sldNum" sz="quarter" idx="38"/>
          </p:nvPr>
        </p:nvSpPr>
        <p:spPr/>
        <p:txBody>
          <a:bodyPr rtlCol="0"/>
          <a:lstStyle/>
          <a:p>
            <a:pPr rtl="0"/>
            <a:fld id="{294A09A9-5501-47C1-A89A-A340965A2BE2}" type="slidenum">
              <a:rPr lang="pt-BR" noProof="0" smtClean="0"/>
              <a:pPr rtl="0"/>
              <a:t>‹nº›</a:t>
            </a:fld>
            <a:endParaRPr lang="pt-BR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8615523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 userDrawn="1">
          <p15:clr>
            <a:srgbClr val="FBAE40"/>
          </p15:clr>
        </p15:guide>
        <p15:guide id="3" pos="2880" userDrawn="1">
          <p15:clr>
            <a:srgbClr val="FBAE40"/>
          </p15:clr>
        </p15:guide>
        <p15:guide id="4" pos="5160" userDrawn="1">
          <p15:clr>
            <a:srgbClr val="FBAE40"/>
          </p15:clr>
        </p15:guide>
        <p15:guide id="5" pos="2520" userDrawn="1">
          <p15:clr>
            <a:srgbClr val="FBAE40"/>
          </p15:clr>
        </p15:guide>
        <p15:guide id="6" pos="4800" userDrawn="1">
          <p15:clr>
            <a:srgbClr val="FBAE40"/>
          </p15:clr>
        </p15:guide>
        <p15:guide id="7" orient="horz" pos="1224" userDrawn="1">
          <p15:clr>
            <a:srgbClr val="FBAE40"/>
          </p15:clr>
        </p15:guide>
        <p15:guide id="8" orient="horz" pos="3768" userDrawn="1">
          <p15:clr>
            <a:srgbClr val="FBAE40"/>
          </p15:clr>
        </p15:guide>
        <p15:guide id="9" orient="horz" pos="552" userDrawn="1">
          <p15:clr>
            <a:srgbClr val="FBAE40"/>
          </p15:clr>
        </p15:guide>
        <p15:guide id="10" orient="horz" pos="1512" userDrawn="1">
          <p15:clr>
            <a:srgbClr val="FBAE40"/>
          </p15:clr>
        </p15:guide>
        <p15:guide id="11" orient="horz" pos="283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7155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pt-BR" noProof="0"/>
              <a:t>Clique para editar o texto Mestre</a:t>
            </a:r>
          </a:p>
          <a:p>
            <a:pPr lvl="1" rtl="0"/>
            <a:r>
              <a:rPr lang="pt-BR" noProof="0"/>
              <a:t>Segundo nível</a:t>
            </a:r>
          </a:p>
          <a:p>
            <a:pPr lvl="2" rtl="0"/>
            <a:r>
              <a:rPr lang="pt-BR" noProof="0"/>
              <a:t>Terceiro nível</a:t>
            </a:r>
          </a:p>
          <a:p>
            <a:pPr lvl="3" rtl="0"/>
            <a:r>
              <a:rPr lang="pt-BR" noProof="0"/>
              <a:t>Quarto nível</a:t>
            </a:r>
          </a:p>
          <a:p>
            <a:pPr lvl="4" rtl="0"/>
            <a:r>
              <a:rPr lang="pt-BR" noProof="0"/>
              <a:t>Quinto nível</a:t>
            </a:r>
          </a:p>
        </p:txBody>
      </p:sp>
      <p:sp>
        <p:nvSpPr>
          <p:cNvPr id="12" name="Espaço Reservado para Título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50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pt-BR" noProof="0"/>
              <a:t>Clique para editar o estilo de título Mestre</a:t>
            </a:r>
          </a:p>
        </p:txBody>
      </p:sp>
      <p:sp>
        <p:nvSpPr>
          <p:cNvPr id="30" name="Espaço Reservado para Data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992120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D94B1CDD-2F73-47CA-A551-F85B4E632EE9}" type="datetime4">
              <a:rPr lang="pt-BR" noProof="0" smtClean="0">
                <a:latin typeface="+mn-lt"/>
              </a:rPr>
              <a:t>18 de maio de 2021</a:t>
            </a:fld>
            <a:endParaRPr lang="pt-BR" noProof="0">
              <a:latin typeface="+mn-lt"/>
            </a:endParaRPr>
          </a:p>
        </p:txBody>
      </p:sp>
      <p:sp>
        <p:nvSpPr>
          <p:cNvPr id="31" name="Espaço Reservado para Rodapé 4">
            <a:extLst>
              <a:ext uri="{FF2B5EF4-FFF2-40B4-BE49-F238E27FC236}">
                <a16:creationId xmlns:a16="http://schemas.microsoft.com/office/drawing/2014/main" id="{C9955F1C-C0B1-BA44-8905-6991FA0D1E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494790" y="6332220"/>
            <a:ext cx="149733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r>
              <a:rPr lang="pt-BR" noProof="0"/>
              <a:t>Análise Anual</a:t>
            </a:r>
            <a:endParaRPr lang="pt-BR" b="0" noProof="0"/>
          </a:p>
        </p:txBody>
      </p:sp>
      <p:sp>
        <p:nvSpPr>
          <p:cNvPr id="32" name="Espaço reservado para o número do slide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155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fld id="{294A09A9-5501-47C1-A89A-A340965A2BE2}" type="slidenum">
              <a:rPr lang="pt-BR" noProof="0" smtClean="0"/>
              <a:pPr rtl="0"/>
              <a:t>‹nº›</a:t>
            </a:fld>
            <a:endParaRPr lang="pt-BR" noProof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59" r:id="rId1"/>
    <p:sldLayoutId id="2147483693" r:id="rId2"/>
    <p:sldLayoutId id="2147483671" r:id="rId3"/>
    <p:sldLayoutId id="2147483672" r:id="rId4"/>
    <p:sldLayoutId id="2147483673" r:id="rId5"/>
    <p:sldLayoutId id="2147483684" r:id="rId6"/>
    <p:sldLayoutId id="2147483675" r:id="rId7"/>
    <p:sldLayoutId id="2147483676" r:id="rId8"/>
    <p:sldLayoutId id="2147483677" r:id="rId9"/>
    <p:sldLayoutId id="2147483685" r:id="rId10"/>
    <p:sldLayoutId id="2147483688" r:id="rId11"/>
    <p:sldLayoutId id="2147483692" r:id="rId12"/>
    <p:sldLayoutId id="2147483682" r:id="rId13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3E168C-8042-5B4E-A5A4-A5BF693AE2D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96977" y="2233628"/>
            <a:ext cx="5491571" cy="1514019"/>
          </a:xfrm>
        </p:spPr>
        <p:txBody>
          <a:bodyPr rtlCol="0"/>
          <a:lstStyle/>
          <a:p>
            <a:pPr algn="ctr" rtl="0"/>
            <a:r>
              <a:rPr lang="pt-BR" dirty="0"/>
              <a:t>1º Relatório do Quadrimestre Anterior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F18E61D8-31A3-2D45-8E25-CBE846E26E1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157330" y="4499219"/>
            <a:ext cx="2667888" cy="953337"/>
          </a:xfrm>
        </p:spPr>
        <p:txBody>
          <a:bodyPr rtlCol="0"/>
          <a:lstStyle/>
          <a:p>
            <a:pPr algn="ctr" rtl="0"/>
            <a:r>
              <a:rPr lang="pt-BR" dirty="0">
                <a:latin typeface="+mj-lt"/>
              </a:rPr>
              <a:t>Janeiro – Abril de 2021</a:t>
            </a:r>
          </a:p>
          <a:p>
            <a:pPr algn="ctr" rtl="0"/>
            <a:r>
              <a:rPr lang="pt-BR" dirty="0">
                <a:latin typeface="+mj-lt"/>
              </a:rPr>
              <a:t>TUNÁPOLIS - SC</a:t>
            </a:r>
            <a:endParaRPr lang="pt-BR" dirty="0"/>
          </a:p>
          <a:p>
            <a:pPr algn="ctr"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609507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9E2AD339-89F9-44E7-A851-B1D125D915C3}"/>
              </a:ext>
            </a:extLst>
          </p:cNvPr>
          <p:cNvSpPr txBox="1">
            <a:spLocks/>
          </p:cNvSpPr>
          <p:nvPr/>
        </p:nvSpPr>
        <p:spPr>
          <a:xfrm>
            <a:off x="888522" y="358946"/>
            <a:ext cx="4941477" cy="610863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spc="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00000"/>
              </a:lnSpc>
            </a:pPr>
            <a:r>
              <a:rPr lang="pt-BR" sz="3400" b="1" i="0" kern="1200" spc="100" baseline="0" dirty="0">
                <a:latin typeface="+mj-lt"/>
                <a:ea typeface="+mj-ea"/>
                <a:cs typeface="+mj-cs"/>
              </a:rPr>
              <a:t>Produção Ambulatorial</a:t>
            </a:r>
          </a:p>
        </p:txBody>
      </p:sp>
      <p:graphicFrame>
        <p:nvGraphicFramePr>
          <p:cNvPr id="3" name="Tabela 3">
            <a:extLst>
              <a:ext uri="{FF2B5EF4-FFF2-40B4-BE49-F238E27FC236}">
                <a16:creationId xmlns:a16="http://schemas.microsoft.com/office/drawing/2014/main" id="{83E4548C-98D3-4969-B805-92BBBFDFC52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399555"/>
              </p:ext>
            </p:extLst>
          </p:nvPr>
        </p:nvGraphicFramePr>
        <p:xfrm>
          <a:off x="2759978" y="1165054"/>
          <a:ext cx="6962863" cy="538954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929468">
                  <a:extLst>
                    <a:ext uri="{9D8B030D-6E8A-4147-A177-3AD203B41FA5}">
                      <a16:colId xmlns:a16="http://schemas.microsoft.com/office/drawing/2014/main" val="3825944549"/>
                    </a:ext>
                  </a:extLst>
                </a:gridCol>
                <a:gridCol w="3405930">
                  <a:extLst>
                    <a:ext uri="{9D8B030D-6E8A-4147-A177-3AD203B41FA5}">
                      <a16:colId xmlns:a16="http://schemas.microsoft.com/office/drawing/2014/main" val="2261568270"/>
                    </a:ext>
                  </a:extLst>
                </a:gridCol>
                <a:gridCol w="604007">
                  <a:extLst>
                    <a:ext uri="{9D8B030D-6E8A-4147-A177-3AD203B41FA5}">
                      <a16:colId xmlns:a16="http://schemas.microsoft.com/office/drawing/2014/main" val="2542691493"/>
                    </a:ext>
                  </a:extLst>
                </a:gridCol>
                <a:gridCol w="1023458">
                  <a:extLst>
                    <a:ext uri="{9D8B030D-6E8A-4147-A177-3AD203B41FA5}">
                      <a16:colId xmlns:a16="http://schemas.microsoft.com/office/drawing/2014/main" val="1348180150"/>
                    </a:ext>
                  </a:extLst>
                </a:gridCol>
              </a:tblGrid>
              <a:tr h="128636">
                <a:tc>
                  <a:txBody>
                    <a:bodyPr/>
                    <a:lstStyle/>
                    <a:p>
                      <a:pPr algn="ctr" fontAlgn="ctr"/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Procedimento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Quant.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268325"/>
                  </a:ext>
                </a:extLst>
              </a:tr>
              <a:tr h="12863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CIS AMOSC</a:t>
                      </a:r>
                    </a:p>
                  </a:txBody>
                  <a:tcPr marL="9525" marR="9525" marT="9525" marB="0" anchor="ctr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- Ressonância Magnética</a:t>
                      </a:r>
                    </a:p>
                  </a:txBody>
                  <a:tcPr marL="9525" marR="9525" marT="9525" marB="0" anchor="ctr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pt-BR" sz="10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4928506"/>
                  </a:ext>
                </a:extLst>
              </a:tr>
              <a:tr h="128636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SECRETARIA MUNICIPAL DE SAUDE DE TUNAPOLIS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Espirometria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2742903"/>
                  </a:ext>
                </a:extLst>
              </a:tr>
              <a:tr h="1286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- Audiometria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8920868"/>
                  </a:ext>
                </a:extLst>
              </a:tr>
              <a:tr h="1286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- Consultas Especializadas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7580500"/>
                  </a:ext>
                </a:extLst>
              </a:tr>
              <a:tr h="1286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- Exames Ultrassonográficos (Doppler) E Ecografias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1370360"/>
                  </a:ext>
                </a:extLst>
              </a:tr>
              <a:tr h="1286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- Procedimentos Ambulatoriais Em Neurologia / Exames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46971504"/>
                  </a:ext>
                </a:extLst>
              </a:tr>
              <a:tr h="1286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- Procedimentos Ambulatoriais Em Oftalmologia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5347642"/>
                  </a:ext>
                </a:extLst>
              </a:tr>
              <a:tr h="1286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- Ultrassonografia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2579940"/>
                  </a:ext>
                </a:extLst>
              </a:tr>
              <a:tr h="186930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Teste De Esforço Ou Teste Ergométrico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548235"/>
                          </a:solidFill>
                          <a:effectLst/>
                          <a:latin typeface="Calibri" panose="020F0502020204030204" pitchFamily="34" charset="0"/>
                        </a:rPr>
                        <a:t>AGE/FALTA/EXEC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2562790"/>
                  </a:ext>
                </a:extLst>
              </a:tr>
              <a:tr h="128636">
                <a:tc rowSpan="15"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UNIDADE DE SAUDE DA FAMILIA I</a:t>
                      </a:r>
                    </a:p>
                  </a:txBody>
                  <a:tcPr marL="9525" marR="9525" marT="9525" marB="0" anchor="ctr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­ Consulta Em Nutrição</a:t>
                      </a:r>
                    </a:p>
                  </a:txBody>
                  <a:tcPr marL="9525" marR="9525" marT="9525" marB="0" anchor="ctr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b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7303530"/>
                  </a:ext>
                </a:extLst>
              </a:tr>
              <a:tr h="1286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Em Cirurgia Geral - Pré-operatório</a:t>
                      </a:r>
                    </a:p>
                  </a:txBody>
                  <a:tcPr marL="9525" marR="9525" marT="9525" marB="0" anchor="ctr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6430570"/>
                  </a:ext>
                </a:extLst>
              </a:tr>
              <a:tr h="1286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Em Fisioterapia</a:t>
                      </a:r>
                    </a:p>
                  </a:txBody>
                  <a:tcPr marL="9525" marR="9525" marT="9525" marB="0" anchor="ctr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525" marR="9525" marT="9525" marB="0" anchor="b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266818"/>
                  </a:ext>
                </a:extLst>
              </a:tr>
              <a:tr h="1286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Em Ginecologia - Geral</a:t>
                      </a:r>
                    </a:p>
                  </a:txBody>
                  <a:tcPr marL="9525" marR="9525" marT="9525" marB="0" anchor="ctr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</a:t>
                      </a:r>
                    </a:p>
                  </a:txBody>
                  <a:tcPr marL="9525" marR="9525" marT="9525" marB="0" anchor="b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6508755"/>
                  </a:ext>
                </a:extLst>
              </a:tr>
              <a:tr h="1286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Em Neurologia - Adulto</a:t>
                      </a:r>
                    </a:p>
                  </a:txBody>
                  <a:tcPr marL="9525" marR="9525" marT="9525" marB="0" anchor="ctr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37126471"/>
                  </a:ext>
                </a:extLst>
              </a:tr>
              <a:tr h="1286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Em Neurologia Pediatria - Retorno</a:t>
                      </a:r>
                    </a:p>
                  </a:txBody>
                  <a:tcPr marL="9525" marR="9525" marT="9525" marB="0" anchor="ctr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8662643"/>
                  </a:ext>
                </a:extLst>
              </a:tr>
              <a:tr h="1286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Em Oftalmologia Catarata - Retorno</a:t>
                      </a:r>
                    </a:p>
                  </a:txBody>
                  <a:tcPr marL="9525" marR="9525" marT="9525" marB="0" anchor="ctr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9525" marR="9525" marT="9525" marB="0" anchor="b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694159"/>
                  </a:ext>
                </a:extLst>
              </a:tr>
              <a:tr h="1286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Em Ortopedia - Retorno</a:t>
                      </a:r>
                    </a:p>
                  </a:txBody>
                  <a:tcPr marL="9525" marR="9525" marT="9525" marB="0" anchor="ctr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182587"/>
                  </a:ext>
                </a:extLst>
              </a:tr>
              <a:tr h="1286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Em Pediatria</a:t>
                      </a:r>
                    </a:p>
                  </a:txBody>
                  <a:tcPr marL="9525" marR="9525" marT="9525" marB="0" anchor="ctr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</a:t>
                      </a:r>
                    </a:p>
                  </a:txBody>
                  <a:tcPr marL="9525" marR="9525" marT="9525" marB="0" anchor="b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3193417"/>
                  </a:ext>
                </a:extLst>
              </a:tr>
              <a:tr h="1286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Em Psicologia</a:t>
                      </a:r>
                    </a:p>
                  </a:txBody>
                  <a:tcPr marL="9525" marR="9525" marT="9525" marB="0" anchor="ctr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42040279"/>
                  </a:ext>
                </a:extLst>
              </a:tr>
              <a:tr h="1286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Em Psiquiatria -Geral</a:t>
                      </a:r>
                    </a:p>
                  </a:txBody>
                  <a:tcPr marL="9525" marR="9525" marT="9525" marB="0" anchor="ctr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189</a:t>
                      </a:r>
                    </a:p>
                  </a:txBody>
                  <a:tcPr marL="9525" marR="9525" marT="9525" marB="0" anchor="b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53425377"/>
                  </a:ext>
                </a:extLst>
              </a:tr>
              <a:tr h="1286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Em Reumatologia - Geral</a:t>
                      </a:r>
                    </a:p>
                  </a:txBody>
                  <a:tcPr marL="9525" marR="9525" marT="9525" marB="0" anchor="ctr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585546"/>
                  </a:ext>
                </a:extLst>
              </a:tr>
              <a:tr h="1286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- Diagnostico Em </a:t>
                      </a:r>
                      <a:r>
                        <a:rPr lang="pt-BR" sz="10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Laboratorio</a:t>
                      </a:r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Clinico</a:t>
                      </a:r>
                    </a:p>
                  </a:txBody>
                  <a:tcPr marL="9525" marR="9525" marT="9525" marB="0" anchor="ctr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646067"/>
                  </a:ext>
                </a:extLst>
              </a:tr>
              <a:tr h="1286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- Anatomopatologia E Citopatologia</a:t>
                      </a:r>
                    </a:p>
                  </a:txBody>
                  <a:tcPr marL="9525" marR="9525" marT="9525" marB="0" anchor="ctr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b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6778102"/>
                  </a:ext>
                </a:extLst>
              </a:tr>
              <a:tr h="1286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- Diagnostico Por Imagem - Radiografia Simples</a:t>
                      </a:r>
                    </a:p>
                  </a:txBody>
                  <a:tcPr marL="9525" marR="9525" marT="9525" marB="0" anchor="ctr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55746496"/>
                  </a:ext>
                </a:extLst>
              </a:tr>
              <a:tr h="128636">
                <a:tc rowSpan="7">
                  <a:txBody>
                    <a:bodyPr/>
                    <a:lstStyle/>
                    <a:p>
                      <a:pPr algn="ctr" fontAlgn="ctr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UNIDADE DE SAUDE DA FAMILIA 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Colposcopia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917127"/>
                  </a:ext>
                </a:extLst>
              </a:tr>
              <a:tr h="1286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Em Cardiologia - Pediatria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0705861"/>
                  </a:ext>
                </a:extLst>
              </a:tr>
              <a:tr h="1286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Consulta Em Fonoaudiologia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1278207"/>
                  </a:ext>
                </a:extLst>
              </a:tr>
              <a:tr h="1286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Ecocardiograma Infantil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6968597"/>
                  </a:ext>
                </a:extLst>
              </a:tr>
              <a:tr h="1286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- Diagnostico Por Imagem - Radiografia Simples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657341"/>
                  </a:ext>
                </a:extLst>
              </a:tr>
              <a:tr h="12863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Grupo - Pequenas Cirurgias - Local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0857900"/>
                  </a:ext>
                </a:extLst>
              </a:tr>
              <a:tr h="182944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Ultrassonografia Obstétrica - Morfológico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9145972"/>
                  </a:ext>
                </a:extLst>
              </a:tr>
              <a:tr h="128636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611</a:t>
                      </a:r>
                    </a:p>
                  </a:txBody>
                  <a:tcPr marL="9525" marR="9525" marT="9525" marB="0" anchor="b">
                    <a:solidFill>
                      <a:srgbClr val="FDF4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2375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6030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18026B5-2F88-BA48-A996-4A13FDFAA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8534204" cy="610863"/>
          </a:xfrm>
        </p:spPr>
        <p:txBody>
          <a:bodyPr rtlCol="0">
            <a:normAutofit/>
          </a:bodyPr>
          <a:lstStyle/>
          <a:p>
            <a:pPr rtl="0"/>
            <a:r>
              <a:rPr lang="pt-BR" dirty="0"/>
              <a:t>Orçamento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5ABDF8F-0AD5-5C43-9EF3-8679B9897E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pt-BR" dirty="0" err="1"/>
              <a:t>xxx</a:t>
            </a:r>
            <a:endParaRPr lang="pt-BR" dirty="0"/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782A119-28D1-B54D-A879-A0DDEC2966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52500" y="2786446"/>
            <a:ext cx="3036477" cy="1942138"/>
          </a:xfrm>
        </p:spPr>
        <p:txBody>
          <a:bodyPr rtlCol="0"/>
          <a:lstStyle/>
          <a:p>
            <a:pPr rtl="0"/>
            <a:r>
              <a:rPr lang="pt-BR" dirty="0" err="1"/>
              <a:t>aaa</a:t>
            </a:r>
            <a:endParaRPr lang="pt-BR" dirty="0"/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B55E5840-ED0D-0349-88F3-4E90A0094985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4583523" y="2219504"/>
            <a:ext cx="3036477" cy="404216"/>
          </a:xfrm>
        </p:spPr>
        <p:txBody>
          <a:bodyPr rtlCol="0"/>
          <a:lstStyle/>
          <a:p>
            <a:pPr rtl="0"/>
            <a:r>
              <a:rPr lang="pt-BR" dirty="0" err="1"/>
              <a:t>xxx</a:t>
            </a:r>
            <a:endParaRPr lang="pt-BR" dirty="0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4801285-85FB-FD43-9631-322998389AF0}"/>
              </a:ext>
            </a:extLst>
          </p:cNvPr>
          <p:cNvSpPr>
            <a:spLocks noGrp="1"/>
          </p:cNvSpPr>
          <p:nvPr>
            <p:ph sz="half" idx="11"/>
          </p:nvPr>
        </p:nvSpPr>
        <p:spPr/>
        <p:txBody>
          <a:bodyPr rtlCol="0"/>
          <a:lstStyle/>
          <a:p>
            <a:pPr rtl="0"/>
            <a:r>
              <a:rPr lang="pt-BR" dirty="0" err="1"/>
              <a:t>xx</a:t>
            </a:r>
            <a:endParaRPr lang="pt-BR" dirty="0"/>
          </a:p>
        </p:txBody>
      </p:sp>
      <p:sp>
        <p:nvSpPr>
          <p:cNvPr id="7" name="Espaço Reservado para Texto 6">
            <a:extLst>
              <a:ext uri="{FF2B5EF4-FFF2-40B4-BE49-F238E27FC236}">
                <a16:creationId xmlns:a16="http://schemas.microsoft.com/office/drawing/2014/main" id="{8820E658-15B8-6C4B-A736-3D894774670E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 rtlCol="0">
            <a:normAutofit/>
          </a:bodyPr>
          <a:lstStyle/>
          <a:p>
            <a:pPr rtl="0"/>
            <a:r>
              <a:rPr lang="pt-BR" dirty="0" err="1"/>
              <a:t>xxx</a:t>
            </a:r>
            <a:endParaRPr lang="pt-BR" dirty="0"/>
          </a:p>
        </p:txBody>
      </p:sp>
      <p:sp>
        <p:nvSpPr>
          <p:cNvPr id="8" name="Espaço Reservado para Conteúdo 7">
            <a:extLst>
              <a:ext uri="{FF2B5EF4-FFF2-40B4-BE49-F238E27FC236}">
                <a16:creationId xmlns:a16="http://schemas.microsoft.com/office/drawing/2014/main" id="{7F52F621-1B1F-5E49-939F-12BD1A0FD522}"/>
              </a:ext>
            </a:extLst>
          </p:cNvPr>
          <p:cNvSpPr>
            <a:spLocks noGrp="1"/>
          </p:cNvSpPr>
          <p:nvPr>
            <p:ph sz="half" idx="13"/>
          </p:nvPr>
        </p:nvSpPr>
        <p:spPr/>
        <p:txBody>
          <a:bodyPr rtlCol="0">
            <a:normAutofit/>
          </a:bodyPr>
          <a:lstStyle/>
          <a:p>
            <a:pPr rtl="0"/>
            <a:r>
              <a:rPr lang="pt-BR" dirty="0" err="1"/>
              <a:t>xxx</a:t>
            </a:r>
            <a:endParaRPr lang="pt-BR" dirty="0"/>
          </a:p>
          <a:p>
            <a:pPr marL="0" indent="0" rtl="0">
              <a:buNone/>
            </a:pPr>
            <a:endParaRPr lang="pt-BR" dirty="0"/>
          </a:p>
          <a:p>
            <a:pPr marL="0" indent="0" rtl="0">
              <a:buNone/>
            </a:pPr>
            <a:endParaRPr lang="pt-BR" dirty="0"/>
          </a:p>
          <a:p>
            <a:pPr rtl="0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95483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DF3D98-3C30-4CFC-8643-C81E829C8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90845" y="4086348"/>
            <a:ext cx="4903377" cy="610863"/>
          </a:xfrm>
        </p:spPr>
        <p:txBody>
          <a:bodyPr rtlCol="0">
            <a:normAutofit fontScale="90000"/>
          </a:bodyPr>
          <a:lstStyle/>
          <a:p>
            <a:pPr rtl="0"/>
            <a:r>
              <a:rPr lang="pt-BR" dirty="0"/>
              <a:t>Obrigada pela atenção!</a:t>
            </a:r>
          </a:p>
        </p:txBody>
      </p:sp>
      <p:pic>
        <p:nvPicPr>
          <p:cNvPr id="13" name="Espaço Reservado para Imagem 12" descr="Retrato de um membro da equipe">
            <a:extLst>
              <a:ext uri="{FF2B5EF4-FFF2-40B4-BE49-F238E27FC236}">
                <a16:creationId xmlns:a16="http://schemas.microsoft.com/office/drawing/2014/main" id="{EC944911-7CDD-41CC-A7F0-5B0CF85D545C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336677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122DF8-59D4-D94D-8ED9-F2F319899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pt-BR" dirty="0"/>
              <a:t>Dados demográficos</a:t>
            </a:r>
          </a:p>
        </p:txBody>
      </p:sp>
      <p:pic>
        <p:nvPicPr>
          <p:cNvPr id="36" name="Imagem 35">
            <a:extLst>
              <a:ext uri="{FF2B5EF4-FFF2-40B4-BE49-F238E27FC236}">
                <a16:creationId xmlns:a16="http://schemas.microsoft.com/office/drawing/2014/main" id="{9CBE027E-1852-49B2-8100-FB1AA538802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8244" y="1668686"/>
            <a:ext cx="4870039" cy="3616886"/>
          </a:xfrm>
          <a:prstGeom prst="rect">
            <a:avLst/>
          </a:prstGeom>
        </p:spPr>
      </p:pic>
      <p:sp>
        <p:nvSpPr>
          <p:cNvPr id="37" name="Texto Explicativo 1 15">
            <a:extLst>
              <a:ext uri="{FF2B5EF4-FFF2-40B4-BE49-F238E27FC236}">
                <a16:creationId xmlns:a16="http://schemas.microsoft.com/office/drawing/2014/main" id="{75A2214B-DD65-494E-9B00-4FE1A42B75CA}"/>
              </a:ext>
            </a:extLst>
          </p:cNvPr>
          <p:cNvSpPr/>
          <p:nvPr/>
        </p:nvSpPr>
        <p:spPr>
          <a:xfrm>
            <a:off x="1612235" y="2282278"/>
            <a:ext cx="1296987" cy="511175"/>
          </a:xfrm>
          <a:prstGeom prst="borderCallout1">
            <a:avLst>
              <a:gd name="adj1" fmla="val 46098"/>
              <a:gd name="adj2" fmla="val 102433"/>
              <a:gd name="adj3" fmla="val 48280"/>
              <a:gd name="adj4" fmla="val 199132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t-BR" sz="2400" dirty="0"/>
              <a:t>21,3%</a:t>
            </a:r>
          </a:p>
        </p:txBody>
      </p:sp>
      <p:sp>
        <p:nvSpPr>
          <p:cNvPr id="38" name="Chave direita 12">
            <a:extLst>
              <a:ext uri="{FF2B5EF4-FFF2-40B4-BE49-F238E27FC236}">
                <a16:creationId xmlns:a16="http://schemas.microsoft.com/office/drawing/2014/main" id="{AE7826A8-0936-4B2B-8A2B-D5ED846FD5D2}"/>
              </a:ext>
            </a:extLst>
          </p:cNvPr>
          <p:cNvSpPr/>
          <p:nvPr/>
        </p:nvSpPr>
        <p:spPr>
          <a:xfrm rot="10800000">
            <a:off x="4163416" y="2051623"/>
            <a:ext cx="504827" cy="1020121"/>
          </a:xfrm>
          <a:prstGeom prst="rightBrace">
            <a:avLst>
              <a:gd name="adj1" fmla="val 8333"/>
              <a:gd name="adj2" fmla="val 50415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39" name="Chave direita 12">
            <a:extLst>
              <a:ext uri="{FF2B5EF4-FFF2-40B4-BE49-F238E27FC236}">
                <a16:creationId xmlns:a16="http://schemas.microsoft.com/office/drawing/2014/main" id="{4A733617-2C4A-419C-8F78-7245AE9BC772}"/>
              </a:ext>
            </a:extLst>
          </p:cNvPr>
          <p:cNvSpPr/>
          <p:nvPr/>
        </p:nvSpPr>
        <p:spPr>
          <a:xfrm rot="10800000">
            <a:off x="4163417" y="3071745"/>
            <a:ext cx="504825" cy="1089194"/>
          </a:xfrm>
          <a:prstGeom prst="rightBrace">
            <a:avLst>
              <a:gd name="adj1" fmla="val 21627"/>
              <a:gd name="adj2" fmla="val 50415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40" name="Texto Explicativo 1 15">
            <a:extLst>
              <a:ext uri="{FF2B5EF4-FFF2-40B4-BE49-F238E27FC236}">
                <a16:creationId xmlns:a16="http://schemas.microsoft.com/office/drawing/2014/main" id="{1CD9CD64-169A-4468-B22E-35BB75C27524}"/>
              </a:ext>
            </a:extLst>
          </p:cNvPr>
          <p:cNvSpPr/>
          <p:nvPr/>
        </p:nvSpPr>
        <p:spPr>
          <a:xfrm>
            <a:off x="1612235" y="3484843"/>
            <a:ext cx="1296987" cy="511175"/>
          </a:xfrm>
          <a:prstGeom prst="borderCallout1">
            <a:avLst>
              <a:gd name="adj1" fmla="val 46098"/>
              <a:gd name="adj2" fmla="val 102433"/>
              <a:gd name="adj3" fmla="val 20329"/>
              <a:gd name="adj4" fmla="val 207945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t-BR" sz="2400" dirty="0"/>
              <a:t>56,8%</a:t>
            </a:r>
          </a:p>
        </p:txBody>
      </p:sp>
      <p:sp>
        <p:nvSpPr>
          <p:cNvPr id="41" name="Texto Explicativo 1 15">
            <a:extLst>
              <a:ext uri="{FF2B5EF4-FFF2-40B4-BE49-F238E27FC236}">
                <a16:creationId xmlns:a16="http://schemas.microsoft.com/office/drawing/2014/main" id="{408948F5-300B-41EB-8609-34C09C5109FC}"/>
              </a:ext>
            </a:extLst>
          </p:cNvPr>
          <p:cNvSpPr/>
          <p:nvPr/>
        </p:nvSpPr>
        <p:spPr>
          <a:xfrm>
            <a:off x="1612234" y="4494934"/>
            <a:ext cx="1296987" cy="511175"/>
          </a:xfrm>
          <a:prstGeom prst="borderCallout1">
            <a:avLst>
              <a:gd name="adj1" fmla="val 46098"/>
              <a:gd name="adj2" fmla="val 102433"/>
              <a:gd name="adj3" fmla="val 18107"/>
              <a:gd name="adj4" fmla="val 200514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pt-BR" sz="2400" dirty="0"/>
              <a:t>21,8%</a:t>
            </a:r>
          </a:p>
        </p:txBody>
      </p:sp>
      <p:sp>
        <p:nvSpPr>
          <p:cNvPr id="42" name="Chave direita 12">
            <a:extLst>
              <a:ext uri="{FF2B5EF4-FFF2-40B4-BE49-F238E27FC236}">
                <a16:creationId xmlns:a16="http://schemas.microsoft.com/office/drawing/2014/main" id="{C154DEA2-59C5-4475-9FD9-0F8B0D8D2D03}"/>
              </a:ext>
            </a:extLst>
          </p:cNvPr>
          <p:cNvSpPr/>
          <p:nvPr/>
        </p:nvSpPr>
        <p:spPr>
          <a:xfrm rot="10800000">
            <a:off x="4184285" y="4181390"/>
            <a:ext cx="504825" cy="843616"/>
          </a:xfrm>
          <a:prstGeom prst="rightBrace">
            <a:avLst>
              <a:gd name="adj1" fmla="val 8333"/>
              <a:gd name="adj2" fmla="val 50415"/>
            </a:avLst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pt-BR"/>
          </a:p>
        </p:txBody>
      </p:sp>
      <p:sp>
        <p:nvSpPr>
          <p:cNvPr id="54" name="CaixaDeTexto 53">
            <a:extLst>
              <a:ext uri="{FF2B5EF4-FFF2-40B4-BE49-F238E27FC236}">
                <a16:creationId xmlns:a16="http://schemas.microsoft.com/office/drawing/2014/main" id="{A1CF381E-01C1-4E60-9DD5-2753952C54A8}"/>
              </a:ext>
            </a:extLst>
          </p:cNvPr>
          <p:cNvSpPr txBox="1"/>
          <p:nvPr/>
        </p:nvSpPr>
        <p:spPr>
          <a:xfrm>
            <a:off x="964023" y="5365223"/>
            <a:ext cx="10475965" cy="10464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500" dirty="0">
                <a:solidFill>
                  <a:srgbClr val="000000"/>
                </a:solidFill>
                <a:latin typeface="Helvetica Neue"/>
              </a:rPr>
              <a:t>R</a:t>
            </a:r>
            <a:r>
              <a:rPr lang="pt-BR" sz="1500" b="0" i="0" dirty="0">
                <a:solidFill>
                  <a:srgbClr val="000000"/>
                </a:solidFill>
                <a:effectLst/>
                <a:latin typeface="Helvetica Neue"/>
              </a:rPr>
              <a:t>edução na estimativa populacional de 0,78% em relação ao mesmo período do ano passado.</a:t>
            </a:r>
          </a:p>
          <a:p>
            <a:endParaRPr lang="pt-BR" sz="1500" b="0" i="0" dirty="0">
              <a:solidFill>
                <a:srgbClr val="000000"/>
              </a:solidFill>
              <a:effectLst/>
              <a:latin typeface="Helvetica Neue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600" b="0" i="0" dirty="0">
                <a:solidFill>
                  <a:srgbClr val="000000"/>
                </a:solidFill>
                <a:effectLst/>
                <a:latin typeface="Helvetica Neue"/>
              </a:rPr>
              <a:t>No registro em sistemas da AB o Município possui um total de 5.566 habitantes sendo que 20 % da população total.</a:t>
            </a:r>
            <a:endParaRPr lang="pt-BR" sz="1500" dirty="0"/>
          </a:p>
        </p:txBody>
      </p:sp>
    </p:spTree>
    <p:extLst>
      <p:ext uri="{BB962C8B-B14F-4D97-AF65-F5344CB8AC3E}">
        <p14:creationId xmlns:p14="http://schemas.microsoft.com/office/powerpoint/2010/main" val="643842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3D9D11-7B5F-4267-BB5C-84B22BFEC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5465960" cy="610863"/>
          </a:xfrm>
        </p:spPr>
        <p:txBody>
          <a:bodyPr>
            <a:normAutofit fontScale="90000"/>
          </a:bodyPr>
          <a:lstStyle/>
          <a:p>
            <a:r>
              <a:rPr lang="pt-BR" sz="4000" dirty="0"/>
              <a:t>População – Sistema AB </a:t>
            </a:r>
          </a:p>
        </p:txBody>
      </p:sp>
      <p:graphicFrame>
        <p:nvGraphicFramePr>
          <p:cNvPr id="24" name="Tabela 24">
            <a:extLst>
              <a:ext uri="{FF2B5EF4-FFF2-40B4-BE49-F238E27FC236}">
                <a16:creationId xmlns:a16="http://schemas.microsoft.com/office/drawing/2014/main" id="{F9D7EB85-B237-46DB-9BAC-7306BE08A6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785857"/>
              </p:ext>
            </p:extLst>
          </p:nvPr>
        </p:nvGraphicFramePr>
        <p:xfrm>
          <a:off x="4763882" y="1750771"/>
          <a:ext cx="5465960" cy="42918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6490">
                  <a:extLst>
                    <a:ext uri="{9D8B030D-6E8A-4147-A177-3AD203B41FA5}">
                      <a16:colId xmlns:a16="http://schemas.microsoft.com/office/drawing/2014/main" val="4142842703"/>
                    </a:ext>
                  </a:extLst>
                </a:gridCol>
                <a:gridCol w="1366490">
                  <a:extLst>
                    <a:ext uri="{9D8B030D-6E8A-4147-A177-3AD203B41FA5}">
                      <a16:colId xmlns:a16="http://schemas.microsoft.com/office/drawing/2014/main" val="754261719"/>
                    </a:ext>
                  </a:extLst>
                </a:gridCol>
                <a:gridCol w="1366490">
                  <a:extLst>
                    <a:ext uri="{9D8B030D-6E8A-4147-A177-3AD203B41FA5}">
                      <a16:colId xmlns:a16="http://schemas.microsoft.com/office/drawing/2014/main" val="287002990"/>
                    </a:ext>
                  </a:extLst>
                </a:gridCol>
                <a:gridCol w="1366490">
                  <a:extLst>
                    <a:ext uri="{9D8B030D-6E8A-4147-A177-3AD203B41FA5}">
                      <a16:colId xmlns:a16="http://schemas.microsoft.com/office/drawing/2014/main" val="833450327"/>
                    </a:ext>
                  </a:extLst>
                </a:gridCol>
              </a:tblGrid>
              <a:tr h="268474">
                <a:tc>
                  <a:txBody>
                    <a:bodyPr/>
                    <a:lstStyle/>
                    <a:p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Descrição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Masculino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Feminino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200" b="1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Total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32551849"/>
                  </a:ext>
                </a:extLst>
              </a:tr>
              <a:tr h="179986">
                <a:tc>
                  <a:txBody>
                    <a:bodyPr/>
                    <a:lstStyle/>
                    <a:p>
                      <a:r>
                        <a:rPr lang="pt-BR" sz="120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Menos de 01 ano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39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33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72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23985120"/>
                  </a:ext>
                </a:extLst>
              </a:tr>
              <a:tr h="179986">
                <a:tc>
                  <a:txBody>
                    <a:bodyPr/>
                    <a:lstStyle/>
                    <a:p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01 ano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41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29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70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34259535"/>
                  </a:ext>
                </a:extLst>
              </a:tr>
              <a:tr h="179986">
                <a:tc>
                  <a:txBody>
                    <a:bodyPr/>
                    <a:lstStyle/>
                    <a:p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02 anos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32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28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60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92601296"/>
                  </a:ext>
                </a:extLst>
              </a:tr>
              <a:tr h="179986">
                <a:tc>
                  <a:txBody>
                    <a:bodyPr/>
                    <a:lstStyle/>
                    <a:p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03 anos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29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35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64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4456881"/>
                  </a:ext>
                </a:extLst>
              </a:tr>
              <a:tr h="179986">
                <a:tc>
                  <a:txBody>
                    <a:bodyPr/>
                    <a:lstStyle/>
                    <a:p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04 anos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26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56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44599042"/>
                  </a:ext>
                </a:extLst>
              </a:tr>
              <a:tr h="179986">
                <a:tc>
                  <a:txBody>
                    <a:bodyPr/>
                    <a:lstStyle/>
                    <a:p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05 a 09 anos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197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146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343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55956172"/>
                  </a:ext>
                </a:extLst>
              </a:tr>
              <a:tr h="179986">
                <a:tc>
                  <a:txBody>
                    <a:bodyPr/>
                    <a:lstStyle/>
                    <a:p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10 a 14 anos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157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170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327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97494089"/>
                  </a:ext>
                </a:extLst>
              </a:tr>
              <a:tr h="179986">
                <a:tc>
                  <a:txBody>
                    <a:bodyPr/>
                    <a:lstStyle/>
                    <a:p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15 a 19 anos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178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338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410597602"/>
                  </a:ext>
                </a:extLst>
              </a:tr>
              <a:tr h="179986">
                <a:tc>
                  <a:txBody>
                    <a:bodyPr/>
                    <a:lstStyle/>
                    <a:p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20 a 24 anos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208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195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403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00269349"/>
                  </a:ext>
                </a:extLst>
              </a:tr>
              <a:tr h="179986">
                <a:tc>
                  <a:txBody>
                    <a:bodyPr/>
                    <a:lstStyle/>
                    <a:p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25 a 29 anos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214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171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385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24328395"/>
                  </a:ext>
                </a:extLst>
              </a:tr>
              <a:tr h="179986">
                <a:tc>
                  <a:txBody>
                    <a:bodyPr/>
                    <a:lstStyle/>
                    <a:p>
                      <a:r>
                        <a:rPr lang="pt-BR" sz="120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30 a 34 anos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204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200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404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47804843"/>
                  </a:ext>
                </a:extLst>
              </a:tr>
              <a:tr h="179986">
                <a:tc>
                  <a:txBody>
                    <a:bodyPr/>
                    <a:lstStyle/>
                    <a:p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35 a 39 anos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207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199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406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71879742"/>
                  </a:ext>
                </a:extLst>
              </a:tr>
              <a:tr h="179986">
                <a:tc>
                  <a:txBody>
                    <a:bodyPr/>
                    <a:lstStyle/>
                    <a:p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40 a 44 anos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177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188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365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5303555"/>
                  </a:ext>
                </a:extLst>
              </a:tr>
              <a:tr h="179986">
                <a:tc>
                  <a:txBody>
                    <a:bodyPr/>
                    <a:lstStyle/>
                    <a:p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45 a 49 anos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173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362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50317891"/>
                  </a:ext>
                </a:extLst>
              </a:tr>
              <a:tr h="179986">
                <a:tc>
                  <a:txBody>
                    <a:bodyPr/>
                    <a:lstStyle/>
                    <a:p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50 a 54 anos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215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192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407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09245213"/>
                  </a:ext>
                </a:extLst>
              </a:tr>
              <a:tr h="179986">
                <a:tc>
                  <a:txBody>
                    <a:bodyPr/>
                    <a:lstStyle/>
                    <a:p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55 a 59 anos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213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177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390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015726745"/>
                  </a:ext>
                </a:extLst>
              </a:tr>
              <a:tr h="179986">
                <a:tc>
                  <a:txBody>
                    <a:bodyPr/>
                    <a:lstStyle/>
                    <a:p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60 a 64 anos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194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159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353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45739562"/>
                  </a:ext>
                </a:extLst>
              </a:tr>
              <a:tr h="179986">
                <a:tc>
                  <a:txBody>
                    <a:bodyPr/>
                    <a:lstStyle/>
                    <a:p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65 a 69 anos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244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73909331"/>
                  </a:ext>
                </a:extLst>
              </a:tr>
              <a:tr h="179986">
                <a:tc>
                  <a:txBody>
                    <a:bodyPr/>
                    <a:lstStyle/>
                    <a:p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70 a 74 anos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115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104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219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27405093"/>
                  </a:ext>
                </a:extLst>
              </a:tr>
              <a:tr h="179986">
                <a:tc>
                  <a:txBody>
                    <a:bodyPr/>
                    <a:lstStyle/>
                    <a:p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75 a 79 anos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60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136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62505351"/>
                  </a:ext>
                </a:extLst>
              </a:tr>
              <a:tr h="179986">
                <a:tc>
                  <a:txBody>
                    <a:bodyPr/>
                    <a:lstStyle/>
                    <a:p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80 anos ou mais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65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97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162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12514011"/>
                  </a:ext>
                </a:extLst>
              </a:tr>
              <a:tr h="179986">
                <a:tc>
                  <a:txBody>
                    <a:bodyPr/>
                    <a:lstStyle/>
                    <a:p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Total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r>
                        <a:rPr lang="pt-BR" sz="120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 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20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5566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20694029"/>
                  </a:ext>
                </a:extLst>
              </a:tr>
            </a:tbl>
          </a:graphicData>
        </a:graphic>
      </p:graphicFrame>
      <p:sp>
        <p:nvSpPr>
          <p:cNvPr id="25" name="Retângulo: Cantos Arredondados 24">
            <a:extLst>
              <a:ext uri="{FF2B5EF4-FFF2-40B4-BE49-F238E27FC236}">
                <a16:creationId xmlns:a16="http://schemas.microsoft.com/office/drawing/2014/main" id="{6ACDDCD8-F522-466F-AA73-A8750B821F28}"/>
              </a:ext>
            </a:extLst>
          </p:cNvPr>
          <p:cNvSpPr/>
          <p:nvPr/>
        </p:nvSpPr>
        <p:spPr>
          <a:xfrm>
            <a:off x="4454554" y="2011260"/>
            <a:ext cx="6098796" cy="1477327"/>
          </a:xfrm>
          <a:prstGeom prst="roundRect">
            <a:avLst/>
          </a:prstGeom>
          <a:noFill/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7" name="CaixaDeTexto 26">
            <a:extLst>
              <a:ext uri="{FF2B5EF4-FFF2-40B4-BE49-F238E27FC236}">
                <a16:creationId xmlns:a16="http://schemas.microsoft.com/office/drawing/2014/main" id="{AF606087-73DF-4C63-AC21-3E992E4F6177}"/>
              </a:ext>
            </a:extLst>
          </p:cNvPr>
          <p:cNvSpPr txBox="1"/>
          <p:nvPr/>
        </p:nvSpPr>
        <p:spPr>
          <a:xfrm>
            <a:off x="818049" y="2942870"/>
            <a:ext cx="3119260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pt-BR" b="0" i="0" dirty="0">
                <a:solidFill>
                  <a:srgbClr val="000000"/>
                </a:solidFill>
                <a:effectLst/>
                <a:latin typeface="Helvetica Neue"/>
              </a:rPr>
              <a:t>A maior divergência entre a estimativa e os cadastros ativos é a população entre a faixa etária 0-19 anos que a diferença é de 364 pessoas.</a:t>
            </a:r>
            <a:endParaRPr lang="pt-BR" dirty="0"/>
          </a:p>
        </p:txBody>
      </p:sp>
      <p:cxnSp>
        <p:nvCxnSpPr>
          <p:cNvPr id="29" name="Conector de Seta Reta 28">
            <a:extLst>
              <a:ext uri="{FF2B5EF4-FFF2-40B4-BE49-F238E27FC236}">
                <a16:creationId xmlns:a16="http://schemas.microsoft.com/office/drawing/2014/main" id="{ABF83029-8787-474D-BAF3-E3C958650FB0}"/>
              </a:ext>
            </a:extLst>
          </p:cNvPr>
          <p:cNvCxnSpPr>
            <a:cxnSpLocks/>
          </p:cNvCxnSpPr>
          <p:nvPr/>
        </p:nvCxnSpPr>
        <p:spPr>
          <a:xfrm flipV="1">
            <a:off x="3937309" y="2749923"/>
            <a:ext cx="367991" cy="1929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44230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>
            <a:extLst>
              <a:ext uri="{FF2B5EF4-FFF2-40B4-BE49-F238E27FC236}">
                <a16:creationId xmlns:a16="http://schemas.microsoft.com/office/drawing/2014/main" id="{1353F689-2E51-BF4F-AE47-7CEB7CC4C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2499" y="610615"/>
            <a:ext cx="5131977" cy="610863"/>
          </a:xfrm>
        </p:spPr>
        <p:txBody>
          <a:bodyPr rtlCol="0">
            <a:normAutofit fontScale="90000"/>
          </a:bodyPr>
          <a:lstStyle/>
          <a:p>
            <a:pPr rtl="0"/>
            <a:r>
              <a:rPr lang="pt-BR" dirty="0"/>
              <a:t>Morbidade Hospitalar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17F80A9-6337-524E-AC61-32C5AFEE8E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771787" y="3170208"/>
            <a:ext cx="4068661" cy="2795232"/>
          </a:xfrm>
        </p:spPr>
        <p:txBody>
          <a:bodyPr rtlCol="0"/>
          <a:lstStyle/>
          <a:p>
            <a:pPr marL="285750" indent="-285750" algn="just" rtl="0">
              <a:buFont typeface="Arial" panose="020B0604020202020204" pitchFamily="34" charset="0"/>
              <a:buChar char="•"/>
            </a:pPr>
            <a:r>
              <a:rPr lang="pt-BR" b="0" i="0" dirty="0">
                <a:solidFill>
                  <a:srgbClr val="000000"/>
                </a:solidFill>
                <a:effectLst/>
                <a:latin typeface="Helvetica Neue"/>
              </a:rPr>
              <a:t>Houve uma redução de 24% em relação ao mesmo período de 2020. </a:t>
            </a:r>
          </a:p>
          <a:p>
            <a:pPr marL="285750" indent="-285750" algn="just" rtl="0">
              <a:buFont typeface="Arial" panose="020B0604020202020204" pitchFamily="34" charset="0"/>
              <a:buChar char="•"/>
            </a:pPr>
            <a:r>
              <a:rPr lang="pt-BR" dirty="0">
                <a:solidFill>
                  <a:srgbClr val="000000"/>
                </a:solidFill>
                <a:latin typeface="Helvetica Neue"/>
              </a:rPr>
              <a:t>A</a:t>
            </a:r>
            <a:r>
              <a:rPr lang="pt-BR" b="0" i="0" dirty="0">
                <a:solidFill>
                  <a:srgbClr val="000000"/>
                </a:solidFill>
                <a:effectLst/>
                <a:latin typeface="Helvetica Neue"/>
              </a:rPr>
              <a:t>umento de 275% das internações por doenças infecciosas e parasitárias.</a:t>
            </a:r>
            <a:endParaRPr lang="pt-BR" dirty="0"/>
          </a:p>
        </p:txBody>
      </p:sp>
      <p:graphicFrame>
        <p:nvGraphicFramePr>
          <p:cNvPr id="10" name="Tabela 9">
            <a:extLst>
              <a:ext uri="{FF2B5EF4-FFF2-40B4-BE49-F238E27FC236}">
                <a16:creationId xmlns:a16="http://schemas.microsoft.com/office/drawing/2014/main" id="{664DC623-E229-4C4A-86B8-A63B6ECB6F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252159"/>
              </p:ext>
            </p:extLst>
          </p:nvPr>
        </p:nvGraphicFramePr>
        <p:xfrm>
          <a:off x="5683890" y="1308683"/>
          <a:ext cx="6027141" cy="5122020"/>
        </p:xfrm>
        <a:graphic>
          <a:graphicData uri="http://schemas.openxmlformats.org/drawingml/2006/table">
            <a:tbl>
              <a:tblPr>
                <a:tableStyleId>{21E4AEA4-8DFA-4A89-87EB-49C32662AFE0}</a:tableStyleId>
              </a:tblPr>
              <a:tblGrid>
                <a:gridCol w="3979643">
                  <a:extLst>
                    <a:ext uri="{9D8B030D-6E8A-4147-A177-3AD203B41FA5}">
                      <a16:colId xmlns:a16="http://schemas.microsoft.com/office/drawing/2014/main" val="2345429228"/>
                    </a:ext>
                  </a:extLst>
                </a:gridCol>
                <a:gridCol w="1057393">
                  <a:extLst>
                    <a:ext uri="{9D8B030D-6E8A-4147-A177-3AD203B41FA5}">
                      <a16:colId xmlns:a16="http://schemas.microsoft.com/office/drawing/2014/main" val="3013032696"/>
                    </a:ext>
                  </a:extLst>
                </a:gridCol>
                <a:gridCol w="990105">
                  <a:extLst>
                    <a:ext uri="{9D8B030D-6E8A-4147-A177-3AD203B41FA5}">
                      <a16:colId xmlns:a16="http://schemas.microsoft.com/office/drawing/2014/main" val="1407443858"/>
                    </a:ext>
                  </a:extLst>
                </a:gridCol>
              </a:tblGrid>
              <a:tr h="285225">
                <a:tc>
                  <a:txBody>
                    <a:bodyPr/>
                    <a:lstStyle/>
                    <a:p>
                      <a:pPr algn="ctr" fontAlgn="b"/>
                      <a:r>
                        <a:rPr lang="pt-BR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7688" marT="7688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2020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7688" marT="7688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2021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7688" marT="7688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0106453"/>
                  </a:ext>
                </a:extLst>
              </a:tr>
              <a:tr h="2506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I. Algumas doenças infecciosas e parasitárias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28575" marB="28575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138382" marT="23064" marB="2306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15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7688" marT="7688" marB="0" anchor="b"/>
                </a:tc>
                <a:extLst>
                  <a:ext uri="{0D108BD9-81ED-4DB2-BD59-A6C34878D82A}">
                    <a16:rowId xmlns:a16="http://schemas.microsoft.com/office/drawing/2014/main" val="881814210"/>
                  </a:ext>
                </a:extLst>
              </a:tr>
              <a:tr h="2506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II. Neoplasias (tumores)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28575" marB="28575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138382" marT="23064" marB="23064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7688" marT="7688" marB="0" anchor="b"/>
                </a:tc>
                <a:extLst>
                  <a:ext uri="{0D108BD9-81ED-4DB2-BD59-A6C34878D82A}">
                    <a16:rowId xmlns:a16="http://schemas.microsoft.com/office/drawing/2014/main" val="4081985491"/>
                  </a:ext>
                </a:extLst>
              </a:tr>
              <a:tr h="2506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III. Doenças sangue órgãos hemat e transt imunitár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28575" marB="28575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138382" marT="23064" marB="23064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7688" marT="7688" marB="0" anchor="b"/>
                </a:tc>
                <a:extLst>
                  <a:ext uri="{0D108BD9-81ED-4DB2-BD59-A6C34878D82A}">
                    <a16:rowId xmlns:a16="http://schemas.microsoft.com/office/drawing/2014/main" val="2700547478"/>
                  </a:ext>
                </a:extLst>
              </a:tr>
              <a:tr h="250665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IV.  Doenças endócrinas nutricionais e metabólicas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28575" marB="28575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138382" marT="768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7688" marT="7688" marB="0" anchor="b"/>
                </a:tc>
                <a:extLst>
                  <a:ext uri="{0D108BD9-81ED-4DB2-BD59-A6C34878D82A}">
                    <a16:rowId xmlns:a16="http://schemas.microsoft.com/office/drawing/2014/main" val="1416995435"/>
                  </a:ext>
                </a:extLst>
              </a:tr>
              <a:tr h="203899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V.   Transtornos mentais e comportamentais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138382" marT="768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7688" marT="7688" marB="0" anchor="b"/>
                </a:tc>
                <a:extLst>
                  <a:ext uri="{0D108BD9-81ED-4DB2-BD59-A6C34878D82A}">
                    <a16:rowId xmlns:a16="http://schemas.microsoft.com/office/drawing/2014/main" val="4252265392"/>
                  </a:ext>
                </a:extLst>
              </a:tr>
              <a:tr h="2506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VI. Doenças do sistema nervoso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28575" marB="28575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138382" marT="23064" marB="23064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7688" marT="7688" marB="0" anchor="b"/>
                </a:tc>
                <a:extLst>
                  <a:ext uri="{0D108BD9-81ED-4DB2-BD59-A6C34878D82A}">
                    <a16:rowId xmlns:a16="http://schemas.microsoft.com/office/drawing/2014/main" val="743104262"/>
                  </a:ext>
                </a:extLst>
              </a:tr>
              <a:tr h="250665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VII. Doenças do olho e anexos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28575" marB="28575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7688" marT="7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7688" marT="7688" marB="0" anchor="b"/>
                </a:tc>
                <a:extLst>
                  <a:ext uri="{0D108BD9-81ED-4DB2-BD59-A6C34878D82A}">
                    <a16:rowId xmlns:a16="http://schemas.microsoft.com/office/drawing/2014/main" val="976155025"/>
                  </a:ext>
                </a:extLst>
              </a:tr>
              <a:tr h="203899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VIII. Doenças do ouvido e da apófise </a:t>
                      </a:r>
                      <a:r>
                        <a:rPr lang="pt-BR" sz="13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mastóide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7688" marT="7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7688" marT="7688" marB="0" anchor="b"/>
                </a:tc>
                <a:extLst>
                  <a:ext uri="{0D108BD9-81ED-4DB2-BD59-A6C34878D82A}">
                    <a16:rowId xmlns:a16="http://schemas.microsoft.com/office/drawing/2014/main" val="1062743259"/>
                  </a:ext>
                </a:extLst>
              </a:tr>
              <a:tr h="203899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IX.  Doenças do aparelho circulatório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138382" marT="768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7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7688" marT="7688" marB="0" anchor="b"/>
                </a:tc>
                <a:extLst>
                  <a:ext uri="{0D108BD9-81ED-4DB2-BD59-A6C34878D82A}">
                    <a16:rowId xmlns:a16="http://schemas.microsoft.com/office/drawing/2014/main" val="1742993628"/>
                  </a:ext>
                </a:extLst>
              </a:tr>
              <a:tr h="203899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X.   Doenças do aparelho respiratório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18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138382" marT="768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12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7688" marT="7688" marB="0" anchor="b"/>
                </a:tc>
                <a:extLst>
                  <a:ext uri="{0D108BD9-81ED-4DB2-BD59-A6C34878D82A}">
                    <a16:rowId xmlns:a16="http://schemas.microsoft.com/office/drawing/2014/main" val="4115859812"/>
                  </a:ext>
                </a:extLst>
              </a:tr>
              <a:tr h="203899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XI.  Doenças do aparelho digestivo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23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138382" marT="768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10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7688" marT="7688" marB="0" anchor="b"/>
                </a:tc>
                <a:extLst>
                  <a:ext uri="{0D108BD9-81ED-4DB2-BD59-A6C34878D82A}">
                    <a16:rowId xmlns:a16="http://schemas.microsoft.com/office/drawing/2014/main" val="1448821959"/>
                  </a:ext>
                </a:extLst>
              </a:tr>
              <a:tr h="203899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XII. Doenças da pele e do tecido subcutâneo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6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138382" marT="768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2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7688" marT="7688" marB="0" anchor="b"/>
                </a:tc>
                <a:extLst>
                  <a:ext uri="{0D108BD9-81ED-4DB2-BD59-A6C34878D82A}">
                    <a16:rowId xmlns:a16="http://schemas.microsoft.com/office/drawing/2014/main" val="4238524371"/>
                  </a:ext>
                </a:extLst>
              </a:tr>
              <a:tr h="2506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XIII. Doenças </a:t>
                      </a:r>
                      <a:r>
                        <a:rPr lang="pt-BR" sz="13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sist</a:t>
                      </a:r>
                      <a:r>
                        <a:rPr lang="pt-BR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osteomuscular e tec conjuntivo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28575" marB="28575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138382" marT="23064" marB="23064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7688" marT="7688" marB="0" anchor="b"/>
                </a:tc>
                <a:extLst>
                  <a:ext uri="{0D108BD9-81ED-4DB2-BD59-A6C34878D82A}">
                    <a16:rowId xmlns:a16="http://schemas.microsoft.com/office/drawing/2014/main" val="1790540646"/>
                  </a:ext>
                </a:extLst>
              </a:tr>
              <a:tr h="250665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XIV. Doenças do aparelho geniturinário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28575" marB="28575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21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138382" marT="768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17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7688" marT="7688" marB="0" anchor="b"/>
                </a:tc>
                <a:extLst>
                  <a:ext uri="{0D108BD9-81ED-4DB2-BD59-A6C34878D82A}">
                    <a16:rowId xmlns:a16="http://schemas.microsoft.com/office/drawing/2014/main" val="3445054840"/>
                  </a:ext>
                </a:extLst>
              </a:tr>
              <a:tr h="203899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XV.  Gravidez parto e puerpério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13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138382" marT="768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14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7688" marT="7688" marB="0" anchor="b"/>
                </a:tc>
                <a:extLst>
                  <a:ext uri="{0D108BD9-81ED-4DB2-BD59-A6C34878D82A}">
                    <a16:rowId xmlns:a16="http://schemas.microsoft.com/office/drawing/2014/main" val="1177980740"/>
                  </a:ext>
                </a:extLst>
              </a:tr>
              <a:tr h="203899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XVI. Algumas </a:t>
                      </a:r>
                      <a:r>
                        <a:rPr lang="pt-BR" sz="13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afec</a:t>
                      </a:r>
                      <a:r>
                        <a:rPr lang="pt-BR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originadas no período perinatal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138382" marT="768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7688" marT="7688" marB="0" anchor="b"/>
                </a:tc>
                <a:extLst>
                  <a:ext uri="{0D108BD9-81ED-4DB2-BD59-A6C34878D82A}">
                    <a16:rowId xmlns:a16="http://schemas.microsoft.com/office/drawing/2014/main" val="100400587"/>
                  </a:ext>
                </a:extLst>
              </a:tr>
              <a:tr h="250665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XVII.Malf cong deformid e anomalias cromossômicas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28575" marB="28575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138382" marT="23064" marB="23064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7688" marT="7688" marB="0" anchor="b"/>
                </a:tc>
                <a:extLst>
                  <a:ext uri="{0D108BD9-81ED-4DB2-BD59-A6C34878D82A}">
                    <a16:rowId xmlns:a16="http://schemas.microsoft.com/office/drawing/2014/main" val="1443207339"/>
                  </a:ext>
                </a:extLst>
              </a:tr>
              <a:tr h="250665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XVIII.Sint sinais e achad anorm ex clín e laborat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28575" marB="28575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138382" marT="768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1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7688" marT="7688" marB="0" anchor="b"/>
                </a:tc>
                <a:extLst>
                  <a:ext uri="{0D108BD9-81ED-4DB2-BD59-A6C34878D82A}">
                    <a16:rowId xmlns:a16="http://schemas.microsoft.com/office/drawing/2014/main" val="471759462"/>
                  </a:ext>
                </a:extLst>
              </a:tr>
              <a:tr h="203899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XIX. Lesões enven e alg out conseq causas externas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17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138382" marT="768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13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7688" marT="7688" marB="0" anchor="b"/>
                </a:tc>
                <a:extLst>
                  <a:ext uri="{0D108BD9-81ED-4DB2-BD59-A6C34878D82A}">
                    <a16:rowId xmlns:a16="http://schemas.microsoft.com/office/drawing/2014/main" val="4157595552"/>
                  </a:ext>
                </a:extLst>
              </a:tr>
              <a:tr h="203899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u="none" strike="noStrike">
                          <a:solidFill>
                            <a:srgbClr val="000000"/>
                          </a:solidFill>
                          <a:effectLst/>
                        </a:rPr>
                        <a:t>XXI. Contatos com serviços de saúde</a:t>
                      </a:r>
                      <a:endParaRPr lang="pt-BR" sz="13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138382" marT="7688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7688" marT="7688" marB="0" anchor="b"/>
                </a:tc>
                <a:extLst>
                  <a:ext uri="{0D108BD9-81ED-4DB2-BD59-A6C34878D82A}">
                    <a16:rowId xmlns:a16="http://schemas.microsoft.com/office/drawing/2014/main" val="2708043147"/>
                  </a:ext>
                </a:extLst>
              </a:tr>
              <a:tr h="203899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Total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140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7688" marT="7688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106</a:t>
                      </a:r>
                      <a:endParaRPr lang="pt-BR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7688" marR="7688" marT="7688" marB="0" anchor="b"/>
                </a:tc>
                <a:extLst>
                  <a:ext uri="{0D108BD9-81ED-4DB2-BD59-A6C34878D82A}">
                    <a16:rowId xmlns:a16="http://schemas.microsoft.com/office/drawing/2014/main" val="1900012466"/>
                  </a:ext>
                </a:extLst>
              </a:tr>
            </a:tbl>
          </a:graphicData>
        </a:graphic>
      </p:graphicFrame>
      <p:sp>
        <p:nvSpPr>
          <p:cNvPr id="9" name="Retângulo: Cantos Arredondados 8">
            <a:extLst>
              <a:ext uri="{FF2B5EF4-FFF2-40B4-BE49-F238E27FC236}">
                <a16:creationId xmlns:a16="http://schemas.microsoft.com/office/drawing/2014/main" id="{D4E90ADD-5619-41F1-A5DC-56FB0402EC93}"/>
              </a:ext>
            </a:extLst>
          </p:cNvPr>
          <p:cNvSpPr/>
          <p:nvPr/>
        </p:nvSpPr>
        <p:spPr>
          <a:xfrm>
            <a:off x="5259897" y="4613945"/>
            <a:ext cx="6568580" cy="293615"/>
          </a:xfrm>
          <a:prstGeom prst="round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b="1" dirty="0">
                <a:solidFill>
                  <a:schemeClr val="bg1"/>
                </a:solidFill>
              </a:rPr>
              <a:t>1º</a:t>
            </a:r>
          </a:p>
        </p:txBody>
      </p:sp>
      <p:sp>
        <p:nvSpPr>
          <p:cNvPr id="12" name="Retângulo: Cantos Arredondados 11">
            <a:extLst>
              <a:ext uri="{FF2B5EF4-FFF2-40B4-BE49-F238E27FC236}">
                <a16:creationId xmlns:a16="http://schemas.microsoft.com/office/drawing/2014/main" id="{8B0FFBB5-2C88-4F65-AFAD-1BC8B71F4A12}"/>
              </a:ext>
            </a:extLst>
          </p:cNvPr>
          <p:cNvSpPr/>
          <p:nvPr/>
        </p:nvSpPr>
        <p:spPr>
          <a:xfrm>
            <a:off x="5259897" y="1596208"/>
            <a:ext cx="6568580" cy="293615"/>
          </a:xfrm>
          <a:prstGeom prst="roundRect">
            <a:avLst/>
          </a:prstGeom>
          <a:solidFill>
            <a:schemeClr val="accent5">
              <a:lumMod val="40000"/>
              <a:lumOff val="6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b="1" dirty="0">
                <a:solidFill>
                  <a:schemeClr val="bg1"/>
                </a:solidFill>
              </a:rPr>
              <a:t>2º</a:t>
            </a:r>
          </a:p>
        </p:txBody>
      </p:sp>
      <p:sp>
        <p:nvSpPr>
          <p:cNvPr id="13" name="Retângulo: Cantos Arredondados 12">
            <a:extLst>
              <a:ext uri="{FF2B5EF4-FFF2-40B4-BE49-F238E27FC236}">
                <a16:creationId xmlns:a16="http://schemas.microsoft.com/office/drawing/2014/main" id="{C7913CE9-114B-4A9E-8FCE-F814F769B7A4}"/>
              </a:ext>
            </a:extLst>
          </p:cNvPr>
          <p:cNvSpPr/>
          <p:nvPr/>
        </p:nvSpPr>
        <p:spPr>
          <a:xfrm>
            <a:off x="5259897" y="4847957"/>
            <a:ext cx="6568580" cy="293615"/>
          </a:xfrm>
          <a:prstGeom prst="roundRect">
            <a:avLst/>
          </a:prstGeom>
          <a:solidFill>
            <a:schemeClr val="accent5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b="1" dirty="0">
                <a:solidFill>
                  <a:schemeClr val="bg1"/>
                </a:solidFill>
              </a:rPr>
              <a:t>3º</a:t>
            </a:r>
          </a:p>
        </p:txBody>
      </p:sp>
      <p:sp>
        <p:nvSpPr>
          <p:cNvPr id="11" name="Retângulo: Cantos Arredondados 10">
            <a:extLst>
              <a:ext uri="{FF2B5EF4-FFF2-40B4-BE49-F238E27FC236}">
                <a16:creationId xmlns:a16="http://schemas.microsoft.com/office/drawing/2014/main" id="{F5F45267-BDFC-416B-80B4-C6C82F25284C}"/>
              </a:ext>
            </a:extLst>
          </p:cNvPr>
          <p:cNvSpPr/>
          <p:nvPr/>
        </p:nvSpPr>
        <p:spPr>
          <a:xfrm>
            <a:off x="11199303" y="1090570"/>
            <a:ext cx="629174" cy="5452844"/>
          </a:xfrm>
          <a:prstGeom prst="round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1246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ítulo 1">
            <a:extLst>
              <a:ext uri="{FF2B5EF4-FFF2-40B4-BE49-F238E27FC236}">
                <a16:creationId xmlns:a16="http://schemas.microsoft.com/office/drawing/2014/main" id="{8C0F0D8B-AF67-4581-9533-1E605AD8D6CC}"/>
              </a:ext>
            </a:extLst>
          </p:cNvPr>
          <p:cNvSpPr txBox="1">
            <a:spLocks/>
          </p:cNvSpPr>
          <p:nvPr/>
        </p:nvSpPr>
        <p:spPr>
          <a:xfrm>
            <a:off x="964023" y="879063"/>
            <a:ext cx="8698961" cy="610863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spc="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/>
              <a:t>Mortalidade</a:t>
            </a:r>
            <a:endParaRPr lang="pt-BR" dirty="0"/>
          </a:p>
        </p:txBody>
      </p:sp>
      <p:graphicFrame>
        <p:nvGraphicFramePr>
          <p:cNvPr id="23" name="Tabela 22">
            <a:extLst>
              <a:ext uri="{FF2B5EF4-FFF2-40B4-BE49-F238E27FC236}">
                <a16:creationId xmlns:a16="http://schemas.microsoft.com/office/drawing/2014/main" id="{4CD2F672-9865-4328-A153-A570A46B74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7551896"/>
              </p:ext>
            </p:extLst>
          </p:nvPr>
        </p:nvGraphicFramePr>
        <p:xfrm>
          <a:off x="3174709" y="2202680"/>
          <a:ext cx="5842582" cy="37762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94627">
                  <a:extLst>
                    <a:ext uri="{9D8B030D-6E8A-4147-A177-3AD203B41FA5}">
                      <a16:colId xmlns:a16="http://schemas.microsoft.com/office/drawing/2014/main" val="1533906835"/>
                    </a:ext>
                  </a:extLst>
                </a:gridCol>
                <a:gridCol w="947955">
                  <a:extLst>
                    <a:ext uri="{9D8B030D-6E8A-4147-A177-3AD203B41FA5}">
                      <a16:colId xmlns:a16="http://schemas.microsoft.com/office/drawing/2014/main" val="3883788172"/>
                    </a:ext>
                  </a:extLst>
                </a:gridCol>
              </a:tblGrid>
              <a:tr h="30153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 dirty="0">
                          <a:solidFill>
                            <a:srgbClr val="666666"/>
                          </a:solidFill>
                          <a:effectLst/>
                          <a:latin typeface="Helvetica Neue"/>
                        </a:rPr>
                        <a:t>Causas Capítulos</a:t>
                      </a: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400" b="1" i="0" u="none" strike="noStrike">
                          <a:solidFill>
                            <a:srgbClr val="666666"/>
                          </a:solidFill>
                          <a:effectLst/>
                          <a:latin typeface="Helvetica Neue"/>
                        </a:rPr>
                        <a:t>Jan-Mar</a:t>
                      </a:r>
                    </a:p>
                  </a:txBody>
                  <a:tcPr marL="171450" marR="9525" marT="9525" marB="0" anchor="ctr"/>
                </a:tc>
                <a:extLst>
                  <a:ext uri="{0D108BD9-81ED-4DB2-BD59-A6C34878D82A}">
                    <a16:rowId xmlns:a16="http://schemas.microsoft.com/office/drawing/2014/main" val="3594533140"/>
                  </a:ext>
                </a:extLst>
              </a:tr>
              <a:tr h="47081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1" i="0" u="none" strike="noStrike" dirty="0" err="1">
                          <a:solidFill>
                            <a:srgbClr val="666666"/>
                          </a:solidFill>
                          <a:effectLst/>
                          <a:latin typeface="Helvetica Neue"/>
                        </a:rPr>
                        <a:t>Alg</a:t>
                      </a:r>
                      <a:r>
                        <a:rPr lang="pt-BR" sz="1300" b="1" i="0" u="none" strike="noStrike" dirty="0">
                          <a:solidFill>
                            <a:srgbClr val="666666"/>
                          </a:solidFill>
                          <a:effectLst/>
                          <a:latin typeface="Helvetica Neue"/>
                        </a:rPr>
                        <a:t> </a:t>
                      </a:r>
                      <a:r>
                        <a:rPr lang="pt-BR" sz="1300" b="1" i="0" u="none" strike="noStrike" dirty="0" err="1">
                          <a:solidFill>
                            <a:srgbClr val="666666"/>
                          </a:solidFill>
                          <a:effectLst/>
                          <a:latin typeface="Helvetica Neue"/>
                        </a:rPr>
                        <a:t>dças</a:t>
                      </a:r>
                      <a:r>
                        <a:rPr lang="pt-BR" sz="1300" b="1" i="0" u="none" strike="noStrike" dirty="0">
                          <a:solidFill>
                            <a:srgbClr val="666666"/>
                          </a:solidFill>
                          <a:effectLst/>
                          <a:latin typeface="Helvetica Neue"/>
                        </a:rPr>
                        <a:t> infecciosas e parasitárias</a:t>
                      </a: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 dirty="0">
                          <a:solidFill>
                            <a:srgbClr val="666666"/>
                          </a:solidFill>
                          <a:effectLst/>
                          <a:latin typeface="Helvetica Neue"/>
                        </a:rPr>
                        <a:t>2</a:t>
                      </a:r>
                    </a:p>
                  </a:txBody>
                  <a:tcPr marL="9525" marR="171450" marT="190500" marB="190500" anchor="ctr"/>
                </a:tc>
                <a:extLst>
                  <a:ext uri="{0D108BD9-81ED-4DB2-BD59-A6C34878D82A}">
                    <a16:rowId xmlns:a16="http://schemas.microsoft.com/office/drawing/2014/main" val="1346079463"/>
                  </a:ext>
                </a:extLst>
              </a:tr>
              <a:tr h="47081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1" i="0" u="none" strike="noStrike" dirty="0">
                          <a:solidFill>
                            <a:srgbClr val="666666"/>
                          </a:solidFill>
                          <a:effectLst/>
                          <a:latin typeface="Helvetica Neue"/>
                        </a:rPr>
                        <a:t>Doenças do aparelho circulatório</a:t>
                      </a: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 dirty="0">
                          <a:solidFill>
                            <a:srgbClr val="666666"/>
                          </a:solidFill>
                          <a:effectLst/>
                          <a:latin typeface="Helvetica Neue"/>
                        </a:rPr>
                        <a:t>2</a:t>
                      </a:r>
                    </a:p>
                  </a:txBody>
                  <a:tcPr marL="9525" marR="171450" marT="190500" marB="190500" anchor="ctr"/>
                </a:tc>
                <a:extLst>
                  <a:ext uri="{0D108BD9-81ED-4DB2-BD59-A6C34878D82A}">
                    <a16:rowId xmlns:a16="http://schemas.microsoft.com/office/drawing/2014/main" val="361730460"/>
                  </a:ext>
                </a:extLst>
              </a:tr>
              <a:tr h="47081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1" i="0" u="none" strike="noStrike" dirty="0">
                          <a:solidFill>
                            <a:srgbClr val="666666"/>
                          </a:solidFill>
                          <a:effectLst/>
                          <a:latin typeface="Helvetica Neue"/>
                        </a:rPr>
                        <a:t>Doenças do aparelho respiratório</a:t>
                      </a: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 dirty="0">
                          <a:solidFill>
                            <a:srgbClr val="666666"/>
                          </a:solidFill>
                          <a:effectLst/>
                          <a:latin typeface="Helvetica Neue"/>
                        </a:rPr>
                        <a:t>3</a:t>
                      </a:r>
                    </a:p>
                  </a:txBody>
                  <a:tcPr marL="9525" marR="171450" marT="190500" marB="190500" anchor="ctr"/>
                </a:tc>
                <a:extLst>
                  <a:ext uri="{0D108BD9-81ED-4DB2-BD59-A6C34878D82A}">
                    <a16:rowId xmlns:a16="http://schemas.microsoft.com/office/drawing/2014/main" val="286814276"/>
                  </a:ext>
                </a:extLst>
              </a:tr>
              <a:tr h="47081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1" i="0" u="none" strike="noStrike" dirty="0">
                          <a:solidFill>
                            <a:srgbClr val="666666"/>
                          </a:solidFill>
                          <a:effectLst/>
                          <a:latin typeface="Helvetica Neue"/>
                        </a:rPr>
                        <a:t>Doenças do aparelho geniturinário</a:t>
                      </a: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 dirty="0">
                          <a:solidFill>
                            <a:srgbClr val="666666"/>
                          </a:solidFill>
                          <a:effectLst/>
                          <a:latin typeface="Helvetica Neue"/>
                        </a:rPr>
                        <a:t>2</a:t>
                      </a:r>
                    </a:p>
                  </a:txBody>
                  <a:tcPr marL="9525" marR="171450" marT="190500" marB="190500" anchor="ctr"/>
                </a:tc>
                <a:extLst>
                  <a:ext uri="{0D108BD9-81ED-4DB2-BD59-A6C34878D82A}">
                    <a16:rowId xmlns:a16="http://schemas.microsoft.com/office/drawing/2014/main" val="758671139"/>
                  </a:ext>
                </a:extLst>
              </a:tr>
              <a:tr h="47081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1" i="0" u="none" strike="noStrike" dirty="0">
                          <a:solidFill>
                            <a:srgbClr val="666666"/>
                          </a:solidFill>
                          <a:effectLst/>
                          <a:latin typeface="Helvetica Neue"/>
                        </a:rPr>
                        <a:t>Causas externas</a:t>
                      </a: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 dirty="0">
                          <a:solidFill>
                            <a:srgbClr val="666666"/>
                          </a:solidFill>
                          <a:effectLst/>
                          <a:latin typeface="Helvetica Neue"/>
                        </a:rPr>
                        <a:t>1</a:t>
                      </a:r>
                    </a:p>
                  </a:txBody>
                  <a:tcPr marL="9525" marR="171450" marT="190500" marB="190500" anchor="ctr"/>
                </a:tc>
                <a:extLst>
                  <a:ext uri="{0D108BD9-81ED-4DB2-BD59-A6C34878D82A}">
                    <a16:rowId xmlns:a16="http://schemas.microsoft.com/office/drawing/2014/main" val="3532829679"/>
                  </a:ext>
                </a:extLst>
              </a:tr>
              <a:tr h="47081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1" i="0" u="none" strike="noStrike" dirty="0">
                          <a:solidFill>
                            <a:srgbClr val="666666"/>
                          </a:solidFill>
                          <a:effectLst/>
                          <a:latin typeface="Helvetica Neue"/>
                        </a:rPr>
                        <a:t>TOTAL</a:t>
                      </a:r>
                    </a:p>
                  </a:txBody>
                  <a:tcPr marL="171450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pt-BR" sz="1300" b="0" i="0" u="none" strike="noStrike" dirty="0">
                          <a:solidFill>
                            <a:srgbClr val="666666"/>
                          </a:solidFill>
                          <a:effectLst/>
                          <a:latin typeface="Helvetica Neue"/>
                        </a:rPr>
                        <a:t>10</a:t>
                      </a:r>
                    </a:p>
                  </a:txBody>
                  <a:tcPr marL="9525" marR="171450" marT="190500" marB="190500" anchor="ctr"/>
                </a:tc>
                <a:extLst>
                  <a:ext uri="{0D108BD9-81ED-4DB2-BD59-A6C34878D82A}">
                    <a16:rowId xmlns:a16="http://schemas.microsoft.com/office/drawing/2014/main" val="1533975460"/>
                  </a:ext>
                </a:extLst>
              </a:tr>
            </a:tbl>
          </a:graphicData>
        </a:graphic>
      </p:graphicFrame>
      <p:sp>
        <p:nvSpPr>
          <p:cNvPr id="24" name="Retângulo: Cantos Arredondados 23">
            <a:extLst>
              <a:ext uri="{FF2B5EF4-FFF2-40B4-BE49-F238E27FC236}">
                <a16:creationId xmlns:a16="http://schemas.microsoft.com/office/drawing/2014/main" id="{D0CFD503-2650-4B79-8827-71715E660F18}"/>
              </a:ext>
            </a:extLst>
          </p:cNvPr>
          <p:cNvSpPr/>
          <p:nvPr/>
        </p:nvSpPr>
        <p:spPr>
          <a:xfrm>
            <a:off x="2741714" y="3744548"/>
            <a:ext cx="6568580" cy="453006"/>
          </a:xfrm>
          <a:prstGeom prst="roundRect">
            <a:avLst/>
          </a:prstGeom>
          <a:solidFill>
            <a:schemeClr val="accent5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pt-BR" sz="1400" b="1" dirty="0">
                <a:solidFill>
                  <a:schemeClr val="bg1"/>
                </a:solidFill>
              </a:rPr>
              <a:t>1º</a:t>
            </a:r>
          </a:p>
        </p:txBody>
      </p:sp>
      <p:sp>
        <p:nvSpPr>
          <p:cNvPr id="25" name="CaixaDeTexto 24">
            <a:extLst>
              <a:ext uri="{FF2B5EF4-FFF2-40B4-BE49-F238E27FC236}">
                <a16:creationId xmlns:a16="http://schemas.microsoft.com/office/drawing/2014/main" id="{93D57B8B-2BB8-4619-B81D-274D85AEA702}"/>
              </a:ext>
            </a:extLst>
          </p:cNvPr>
          <p:cNvSpPr txBox="1"/>
          <p:nvPr/>
        </p:nvSpPr>
        <p:spPr>
          <a:xfrm>
            <a:off x="2281368" y="5978937"/>
            <a:ext cx="7489271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b="0" i="0" dirty="0">
                <a:solidFill>
                  <a:srgbClr val="000000"/>
                </a:solidFill>
                <a:effectLst/>
                <a:latin typeface="Helvetica Neue"/>
              </a:rPr>
              <a:t>Predominaram os óbitos devido a Doenças do aparelho respiratório.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67675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Retângulo 46">
            <a:extLst>
              <a:ext uri="{FF2B5EF4-FFF2-40B4-BE49-F238E27FC236}">
                <a16:creationId xmlns:a16="http://schemas.microsoft.com/office/drawing/2014/main" id="{DEAB986B-10ED-4457-B9F4-15C80B7EED1C}"/>
              </a:ext>
            </a:extLst>
          </p:cNvPr>
          <p:cNvSpPr/>
          <p:nvPr/>
        </p:nvSpPr>
        <p:spPr>
          <a:xfrm>
            <a:off x="0" y="3162650"/>
            <a:ext cx="3464653" cy="3825379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ítulo 2">
            <a:extLst>
              <a:ext uri="{FF2B5EF4-FFF2-40B4-BE49-F238E27FC236}">
                <a16:creationId xmlns:a16="http://schemas.microsoft.com/office/drawing/2014/main" id="{01EB1D7F-284F-6F46-99FA-EBB8ED69D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879063"/>
            <a:ext cx="9337659" cy="610863"/>
          </a:xfrm>
        </p:spPr>
        <p:txBody>
          <a:bodyPr rtlCol="0">
            <a:noAutofit/>
          </a:bodyPr>
          <a:lstStyle/>
          <a:p>
            <a:pPr algn="l"/>
            <a:r>
              <a:rPr lang="pt-BR" sz="3600" i="0" dirty="0">
                <a:solidFill>
                  <a:srgbClr val="333333"/>
                </a:solidFill>
                <a:effectLst/>
                <a:latin typeface="Helvetica Neue"/>
              </a:rPr>
              <a:t>Dados da Produção de Serviços no SUS</a:t>
            </a:r>
          </a:p>
        </p:txBody>
      </p:sp>
      <p:sp>
        <p:nvSpPr>
          <p:cNvPr id="42" name="CaixaDeTexto 41">
            <a:extLst>
              <a:ext uri="{FF2B5EF4-FFF2-40B4-BE49-F238E27FC236}">
                <a16:creationId xmlns:a16="http://schemas.microsoft.com/office/drawing/2014/main" id="{890BD4A1-010D-4448-B192-43B0E6077666}"/>
              </a:ext>
            </a:extLst>
          </p:cNvPr>
          <p:cNvSpPr txBox="1"/>
          <p:nvPr/>
        </p:nvSpPr>
        <p:spPr>
          <a:xfrm>
            <a:off x="964022" y="1946246"/>
            <a:ext cx="66606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t-BR" sz="2000" dirty="0">
                <a:solidFill>
                  <a:schemeClr val="bg1"/>
                </a:solidFill>
                <a:latin typeface="Helvetica Neue"/>
              </a:rPr>
              <a:t>Total de procedimentos na Atenção Básica: </a:t>
            </a:r>
            <a:r>
              <a:rPr lang="pt-BR" sz="1800" b="1" u="sng" dirty="0">
                <a:solidFill>
                  <a:schemeClr val="bg1"/>
                </a:solidFill>
                <a:effectLst/>
                <a:latin typeface="Helvetica Neue"/>
                <a:ea typeface="Times New Roman" panose="02020603050405020304" pitchFamily="18" charset="0"/>
              </a:rPr>
              <a:t>29526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pt-BR" sz="1800" b="1" u="sng" dirty="0">
              <a:solidFill>
                <a:schemeClr val="bg1"/>
              </a:solidFill>
              <a:effectLst/>
              <a:latin typeface="Helvetica Neue"/>
              <a:ea typeface="Times New Roman" panose="02020603050405020304" pitchFamily="18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pt-BR" sz="1600" dirty="0">
                <a:solidFill>
                  <a:schemeClr val="bg1"/>
                </a:solidFill>
                <a:latin typeface="Helvetica Neue"/>
              </a:rPr>
              <a:t>Entre os quais, os que tiveram maior quantidade são:</a:t>
            </a:r>
          </a:p>
          <a:p>
            <a:endParaRPr lang="pt-BR" dirty="0"/>
          </a:p>
        </p:txBody>
      </p:sp>
      <p:graphicFrame>
        <p:nvGraphicFramePr>
          <p:cNvPr id="43" name="Tabela 42">
            <a:extLst>
              <a:ext uri="{FF2B5EF4-FFF2-40B4-BE49-F238E27FC236}">
                <a16:creationId xmlns:a16="http://schemas.microsoft.com/office/drawing/2014/main" id="{1D78E211-BE61-40DB-BE53-50EB21C20F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741785"/>
              </p:ext>
            </p:extLst>
          </p:nvPr>
        </p:nvGraphicFramePr>
        <p:xfrm>
          <a:off x="2100655" y="2945077"/>
          <a:ext cx="6855379" cy="33523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953211">
                  <a:extLst>
                    <a:ext uri="{9D8B030D-6E8A-4147-A177-3AD203B41FA5}">
                      <a16:colId xmlns:a16="http://schemas.microsoft.com/office/drawing/2014/main" val="1273661317"/>
                    </a:ext>
                  </a:extLst>
                </a:gridCol>
                <a:gridCol w="902168">
                  <a:extLst>
                    <a:ext uri="{9D8B030D-6E8A-4147-A177-3AD203B41FA5}">
                      <a16:colId xmlns:a16="http://schemas.microsoft.com/office/drawing/2014/main" val="2694412884"/>
                    </a:ext>
                  </a:extLst>
                </a:gridCol>
              </a:tblGrid>
              <a:tr h="29592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90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Procedimentos</a:t>
                      </a:r>
                      <a:endParaRPr lang="pt-BR" sz="1100" dirty="0">
                        <a:solidFill>
                          <a:schemeClr val="bg1"/>
                        </a:solidFill>
                        <a:effectLst/>
                        <a:latin typeface="Helvetica Neu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9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Quantidade</a:t>
                      </a:r>
                      <a:endParaRPr lang="pt-BR" sz="1100">
                        <a:solidFill>
                          <a:schemeClr val="bg1"/>
                        </a:solidFill>
                        <a:effectLst/>
                        <a:latin typeface="Helvetica Neu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9760249"/>
                  </a:ext>
                </a:extLst>
              </a:tr>
              <a:tr h="206348">
                <a:tc>
                  <a:txBody>
                    <a:bodyPr/>
                    <a:lstStyle/>
                    <a:p>
                      <a:pPr indent="15240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AFERIÇÃO DE TEMPERATURA</a:t>
                      </a:r>
                      <a:endParaRPr lang="pt-BR" sz="1100" b="0" dirty="0">
                        <a:solidFill>
                          <a:schemeClr val="bg1"/>
                        </a:solidFill>
                        <a:effectLst/>
                        <a:latin typeface="Helvetica Neu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2400"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5059</a:t>
                      </a:r>
                      <a:endParaRPr lang="pt-BR" sz="1100" dirty="0">
                        <a:solidFill>
                          <a:schemeClr val="bg1"/>
                        </a:solidFill>
                        <a:effectLst/>
                        <a:latin typeface="Helvetica Neu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7617246"/>
                  </a:ext>
                </a:extLst>
              </a:tr>
              <a:tr h="206348">
                <a:tc>
                  <a:txBody>
                    <a:bodyPr/>
                    <a:lstStyle/>
                    <a:p>
                      <a:pPr indent="15240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CONSULTA MÉDICA EM ATENÇÃO PRIMÁRIA</a:t>
                      </a:r>
                      <a:endParaRPr lang="pt-BR" sz="1100" b="0" dirty="0">
                        <a:solidFill>
                          <a:schemeClr val="bg1"/>
                        </a:solidFill>
                        <a:effectLst/>
                        <a:latin typeface="Helvetica Neu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2400"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4872</a:t>
                      </a:r>
                      <a:endParaRPr lang="pt-BR" sz="1100" dirty="0">
                        <a:solidFill>
                          <a:schemeClr val="bg1"/>
                        </a:solidFill>
                        <a:effectLst/>
                        <a:latin typeface="Helvetica Neu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3454176"/>
                  </a:ext>
                </a:extLst>
              </a:tr>
              <a:tr h="206348">
                <a:tc>
                  <a:txBody>
                    <a:bodyPr/>
                    <a:lstStyle/>
                    <a:p>
                      <a:pPr indent="15240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AFERIÇÃO DE PRESSÃO ARTERIAL</a:t>
                      </a:r>
                      <a:endParaRPr lang="pt-BR" sz="1100" b="0" dirty="0">
                        <a:solidFill>
                          <a:schemeClr val="bg1"/>
                        </a:solidFill>
                        <a:effectLst/>
                        <a:latin typeface="Helvetica Neu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2400"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4701</a:t>
                      </a:r>
                      <a:endParaRPr lang="pt-BR" sz="1100" dirty="0">
                        <a:solidFill>
                          <a:schemeClr val="bg1"/>
                        </a:solidFill>
                        <a:effectLst/>
                        <a:latin typeface="Helvetica Neu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788062"/>
                  </a:ext>
                </a:extLst>
              </a:tr>
              <a:tr h="206348">
                <a:tc>
                  <a:txBody>
                    <a:bodyPr/>
                    <a:lstStyle/>
                    <a:p>
                      <a:pPr indent="15240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AVALIAÇÃO ANTROPOMÉTRICA</a:t>
                      </a:r>
                      <a:endParaRPr lang="pt-BR" sz="1100" b="0" dirty="0">
                        <a:solidFill>
                          <a:schemeClr val="bg1"/>
                        </a:solidFill>
                        <a:effectLst/>
                        <a:latin typeface="Helvetica Neu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2400"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4618</a:t>
                      </a:r>
                      <a:endParaRPr lang="pt-BR" sz="1100" dirty="0">
                        <a:solidFill>
                          <a:schemeClr val="bg1"/>
                        </a:solidFill>
                        <a:effectLst/>
                        <a:latin typeface="Helvetica Neu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3043115"/>
                  </a:ext>
                </a:extLst>
              </a:tr>
              <a:tr h="412695">
                <a:tc>
                  <a:txBody>
                    <a:bodyPr/>
                    <a:lstStyle/>
                    <a:p>
                      <a:pPr indent="15240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CONSULTA DE PROFISSIONAIS DE NÍVEL SUPERIOR NA ATENÇÃO PRIMÁRIA (EXCETO MÉDICO)</a:t>
                      </a:r>
                      <a:endParaRPr lang="pt-BR" sz="1100" b="0" dirty="0">
                        <a:solidFill>
                          <a:schemeClr val="bg1"/>
                        </a:solidFill>
                        <a:effectLst/>
                        <a:latin typeface="Helvetica Neu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2400"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2788</a:t>
                      </a:r>
                      <a:endParaRPr lang="pt-BR" sz="1100" dirty="0">
                        <a:solidFill>
                          <a:schemeClr val="bg1"/>
                        </a:solidFill>
                        <a:effectLst/>
                        <a:latin typeface="Helvetica Neu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1854208831"/>
                  </a:ext>
                </a:extLst>
              </a:tr>
              <a:tr h="267858">
                <a:tc>
                  <a:txBody>
                    <a:bodyPr/>
                    <a:lstStyle/>
                    <a:p>
                      <a:pPr indent="15240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TESTE RÁPIDO PARA DETECÇÃO DE SARS-COVID-2</a:t>
                      </a:r>
                      <a:endParaRPr lang="pt-BR" sz="1100" b="0" dirty="0">
                        <a:solidFill>
                          <a:schemeClr val="bg1"/>
                        </a:solidFill>
                        <a:effectLst/>
                        <a:latin typeface="Helvetica Neu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2400"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1041</a:t>
                      </a:r>
                      <a:endParaRPr lang="pt-BR" sz="1100" dirty="0">
                        <a:solidFill>
                          <a:schemeClr val="bg1"/>
                        </a:solidFill>
                        <a:effectLst/>
                        <a:latin typeface="Helvetica Neu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602592"/>
                  </a:ext>
                </a:extLst>
              </a:tr>
              <a:tr h="272595">
                <a:tc>
                  <a:txBody>
                    <a:bodyPr/>
                    <a:lstStyle/>
                    <a:p>
                      <a:pPr indent="15240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ADMINISTRAÇÃO DE MEDICAMENTOS POR VIA INTRAMUSCULAR</a:t>
                      </a:r>
                      <a:endParaRPr lang="pt-BR" sz="1100" b="0" dirty="0">
                        <a:solidFill>
                          <a:schemeClr val="bg1"/>
                        </a:solidFill>
                        <a:effectLst/>
                        <a:latin typeface="Helvetica Neu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2400"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940</a:t>
                      </a:r>
                      <a:endParaRPr lang="pt-BR" sz="1100">
                        <a:solidFill>
                          <a:schemeClr val="bg1"/>
                        </a:solidFill>
                        <a:effectLst/>
                        <a:latin typeface="Helvetica Neu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val="549397682"/>
                  </a:ext>
                </a:extLst>
              </a:tr>
              <a:tr h="246103">
                <a:tc>
                  <a:txBody>
                    <a:bodyPr/>
                    <a:lstStyle/>
                    <a:p>
                      <a:pPr indent="15240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ADMINISTRAÇÃO DE MEDICAMENTOS POR VIA ENDOVENOSA</a:t>
                      </a:r>
                      <a:endParaRPr lang="pt-BR" sz="1100" b="0" dirty="0">
                        <a:solidFill>
                          <a:schemeClr val="bg1"/>
                        </a:solidFill>
                        <a:effectLst/>
                        <a:latin typeface="Helvetica Neu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2400"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314</a:t>
                      </a:r>
                      <a:endParaRPr lang="pt-BR" sz="1100" dirty="0">
                        <a:solidFill>
                          <a:schemeClr val="bg1"/>
                        </a:solidFill>
                        <a:effectLst/>
                        <a:latin typeface="Helvetica Neu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2948156"/>
                  </a:ext>
                </a:extLst>
              </a:tr>
              <a:tr h="206348">
                <a:tc>
                  <a:txBody>
                    <a:bodyPr/>
                    <a:lstStyle/>
                    <a:p>
                      <a:pPr indent="15240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CURATIVO SIMPLES</a:t>
                      </a:r>
                      <a:endParaRPr lang="pt-BR" sz="1100" b="0" dirty="0">
                        <a:solidFill>
                          <a:schemeClr val="bg1"/>
                        </a:solidFill>
                        <a:effectLst/>
                        <a:latin typeface="Helvetica Neu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2400"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292</a:t>
                      </a:r>
                      <a:endParaRPr lang="pt-BR" sz="1100" dirty="0">
                        <a:solidFill>
                          <a:schemeClr val="bg1"/>
                        </a:solidFill>
                        <a:effectLst/>
                        <a:latin typeface="Helvetica Neu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535018"/>
                  </a:ext>
                </a:extLst>
              </a:tr>
              <a:tr h="206348">
                <a:tc>
                  <a:txBody>
                    <a:bodyPr/>
                    <a:lstStyle/>
                    <a:p>
                      <a:pPr indent="15240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MEDIÇÃO DE PESO</a:t>
                      </a:r>
                      <a:endParaRPr lang="pt-BR" sz="1100" b="0" dirty="0">
                        <a:solidFill>
                          <a:schemeClr val="bg1"/>
                        </a:solidFill>
                        <a:effectLst/>
                        <a:latin typeface="Helvetica Neu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2400"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292</a:t>
                      </a:r>
                      <a:endParaRPr lang="pt-BR" sz="1100" dirty="0">
                        <a:solidFill>
                          <a:schemeClr val="bg1"/>
                        </a:solidFill>
                        <a:effectLst/>
                        <a:latin typeface="Helvetica Neu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7475893"/>
                  </a:ext>
                </a:extLst>
              </a:tr>
              <a:tr h="206348">
                <a:tc>
                  <a:txBody>
                    <a:bodyPr/>
                    <a:lstStyle/>
                    <a:p>
                      <a:pPr indent="15240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GLICEMIA CAPILAR</a:t>
                      </a:r>
                      <a:endParaRPr lang="pt-BR" sz="1100" b="0" dirty="0">
                        <a:solidFill>
                          <a:schemeClr val="bg1"/>
                        </a:solidFill>
                        <a:effectLst/>
                        <a:latin typeface="Helvetica Neu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2400"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287</a:t>
                      </a:r>
                      <a:endParaRPr lang="pt-BR" sz="1100" dirty="0">
                        <a:solidFill>
                          <a:schemeClr val="bg1"/>
                        </a:solidFill>
                        <a:effectLst/>
                        <a:latin typeface="Helvetica Neu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0061491"/>
                  </a:ext>
                </a:extLst>
              </a:tr>
              <a:tr h="206348">
                <a:tc>
                  <a:txBody>
                    <a:bodyPr/>
                    <a:lstStyle/>
                    <a:p>
                      <a:pPr indent="15240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ORIENTAÇÃO DE HIGIENE BUCAL</a:t>
                      </a:r>
                      <a:endParaRPr lang="pt-BR" sz="1100" b="0" dirty="0">
                        <a:solidFill>
                          <a:schemeClr val="bg1"/>
                        </a:solidFill>
                        <a:effectLst/>
                        <a:latin typeface="Helvetica Neu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2400"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281</a:t>
                      </a:r>
                      <a:endParaRPr lang="pt-BR" sz="1100" dirty="0">
                        <a:solidFill>
                          <a:schemeClr val="bg1"/>
                        </a:solidFill>
                        <a:effectLst/>
                        <a:latin typeface="Helvetica Neu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703232"/>
                  </a:ext>
                </a:extLst>
              </a:tr>
              <a:tr h="206348">
                <a:tc>
                  <a:txBody>
                    <a:bodyPr/>
                    <a:lstStyle/>
                    <a:p>
                      <a:pPr indent="152400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b="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MEDIÇÃO DE ALTURA</a:t>
                      </a:r>
                      <a:endParaRPr lang="pt-BR" sz="1100" b="0" dirty="0">
                        <a:solidFill>
                          <a:schemeClr val="bg1"/>
                        </a:solidFill>
                        <a:effectLst/>
                        <a:latin typeface="Helvetica Neu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152400" algn="r">
                        <a:lnSpc>
                          <a:spcPct val="100000"/>
                        </a:lnSpc>
                        <a:spcAft>
                          <a:spcPts val="800"/>
                        </a:spcAft>
                      </a:pPr>
                      <a:r>
                        <a:rPr lang="pt-BR" sz="1200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279</a:t>
                      </a:r>
                      <a:endParaRPr lang="pt-BR" sz="1100" dirty="0">
                        <a:solidFill>
                          <a:schemeClr val="bg1"/>
                        </a:solidFill>
                        <a:effectLst/>
                        <a:latin typeface="Helvetica Neue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0679690"/>
                  </a:ext>
                </a:extLst>
              </a:tr>
            </a:tbl>
          </a:graphicData>
        </a:graphic>
      </p:graphicFrame>
      <p:sp>
        <p:nvSpPr>
          <p:cNvPr id="45" name="Retângulo: Cantos Arredondados 44">
            <a:extLst>
              <a:ext uri="{FF2B5EF4-FFF2-40B4-BE49-F238E27FC236}">
                <a16:creationId xmlns:a16="http://schemas.microsoft.com/office/drawing/2014/main" id="{ABFA81BC-BDE6-4B61-8AAB-1C53D006CAC6}"/>
              </a:ext>
            </a:extLst>
          </p:cNvPr>
          <p:cNvSpPr/>
          <p:nvPr/>
        </p:nvSpPr>
        <p:spPr>
          <a:xfrm>
            <a:off x="1945441" y="3430928"/>
            <a:ext cx="7130642" cy="238747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46" name="Retângulo: Cantos Arredondados 45">
            <a:extLst>
              <a:ext uri="{FF2B5EF4-FFF2-40B4-BE49-F238E27FC236}">
                <a16:creationId xmlns:a16="http://schemas.microsoft.com/office/drawing/2014/main" id="{7BCE2A06-5AE3-4997-B5C3-CA79F498D18E}"/>
              </a:ext>
            </a:extLst>
          </p:cNvPr>
          <p:cNvSpPr/>
          <p:nvPr/>
        </p:nvSpPr>
        <p:spPr>
          <a:xfrm>
            <a:off x="1963023" y="4055130"/>
            <a:ext cx="7130642" cy="421747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845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CaixaDeTexto 24">
            <a:extLst>
              <a:ext uri="{FF2B5EF4-FFF2-40B4-BE49-F238E27FC236}">
                <a16:creationId xmlns:a16="http://schemas.microsoft.com/office/drawing/2014/main" id="{93D57B8B-2BB8-4619-B81D-274D85AEA702}"/>
              </a:ext>
            </a:extLst>
          </p:cNvPr>
          <p:cNvSpPr txBox="1"/>
          <p:nvPr/>
        </p:nvSpPr>
        <p:spPr>
          <a:xfrm>
            <a:off x="627339" y="2236617"/>
            <a:ext cx="11394085" cy="8771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800" dirty="0">
                <a:solidFill>
                  <a:schemeClr val="bg1"/>
                </a:solidFill>
                <a:latin typeface="Helvetica Neue"/>
              </a:rPr>
              <a:t>Total de procedimentos D</a:t>
            </a:r>
            <a:r>
              <a:rPr lang="pt-BR" b="0" i="0" dirty="0">
                <a:solidFill>
                  <a:srgbClr val="333333"/>
                </a:solidFill>
                <a:effectLst/>
                <a:latin typeface="Helvetica Neue"/>
              </a:rPr>
              <a:t>e Atenção Ambulatorial Especializada e Hospitalar: </a:t>
            </a:r>
            <a:r>
              <a:rPr lang="pt-BR" b="0" i="0" u="sng" dirty="0">
                <a:solidFill>
                  <a:srgbClr val="333333"/>
                </a:solidFill>
                <a:effectLst/>
                <a:latin typeface="Helvetica Neue"/>
              </a:rPr>
              <a:t>9961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b="0" i="0" u="sng" dirty="0">
              <a:solidFill>
                <a:srgbClr val="333333"/>
              </a:solidFill>
              <a:effectLst/>
              <a:latin typeface="Helvetica Neue"/>
            </a:endParaRPr>
          </a:p>
          <a:p>
            <a:pPr lvl="8"/>
            <a:r>
              <a:rPr lang="pt-BR" sz="1500" dirty="0">
                <a:solidFill>
                  <a:srgbClr val="333333"/>
                </a:solidFill>
                <a:latin typeface="Helvetica Neue"/>
              </a:rPr>
              <a:t>	Entre os 9961, os procedimentos que mais apareceram foram:</a:t>
            </a:r>
            <a:endParaRPr lang="pt-BR" sz="1500" dirty="0"/>
          </a:p>
        </p:txBody>
      </p:sp>
      <p:sp>
        <p:nvSpPr>
          <p:cNvPr id="6" name="Título 2">
            <a:extLst>
              <a:ext uri="{FF2B5EF4-FFF2-40B4-BE49-F238E27FC236}">
                <a16:creationId xmlns:a16="http://schemas.microsoft.com/office/drawing/2014/main" id="{37F20C14-AF8C-4F0E-9719-21F555EC0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2" y="879063"/>
            <a:ext cx="10117835" cy="610863"/>
          </a:xfrm>
        </p:spPr>
        <p:txBody>
          <a:bodyPr rtlCol="0">
            <a:noAutofit/>
          </a:bodyPr>
          <a:lstStyle/>
          <a:p>
            <a:pPr algn="l"/>
            <a:r>
              <a:rPr lang="pt-BR" sz="3600" i="0" dirty="0">
                <a:solidFill>
                  <a:srgbClr val="333333"/>
                </a:solidFill>
                <a:effectLst/>
                <a:latin typeface="Helvetica Neue"/>
              </a:rPr>
              <a:t>Dados da Produção de Serviços no SUS</a:t>
            </a:r>
          </a:p>
        </p:txBody>
      </p:sp>
      <p:graphicFrame>
        <p:nvGraphicFramePr>
          <p:cNvPr id="2" name="Tabela 1">
            <a:extLst>
              <a:ext uri="{FF2B5EF4-FFF2-40B4-BE49-F238E27FC236}">
                <a16:creationId xmlns:a16="http://schemas.microsoft.com/office/drawing/2014/main" id="{F9B335AF-2C0E-41D6-9EC0-5AA25AD78F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1382372"/>
              </p:ext>
            </p:extLst>
          </p:nvPr>
        </p:nvGraphicFramePr>
        <p:xfrm>
          <a:off x="627339" y="3113780"/>
          <a:ext cx="3581400" cy="1297305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307099771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3094907221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Grupo procedimento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Qtd.aprovada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6761084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01 Ações de promoção e prevenção em saúde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119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1911990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02 Procedimentos com finalidade diagnóstica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5329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2949991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03 Procedimentos clínicos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2036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9150002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08 Ações complementares da atenção à saúde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0" u="none" strike="noStrike">
                          <a:solidFill>
                            <a:srgbClr val="000000"/>
                          </a:solidFill>
                          <a:effectLst/>
                        </a:rPr>
                        <a:t>2477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221335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1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Total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1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9961</a:t>
                      </a:r>
                      <a:endParaRPr lang="pt-BR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62221171"/>
                  </a:ext>
                </a:extLst>
              </a:tr>
            </a:tbl>
          </a:graphicData>
        </a:graphic>
      </p:graphicFrame>
      <p:graphicFrame>
        <p:nvGraphicFramePr>
          <p:cNvPr id="3" name="Tabela 2">
            <a:extLst>
              <a:ext uri="{FF2B5EF4-FFF2-40B4-BE49-F238E27FC236}">
                <a16:creationId xmlns:a16="http://schemas.microsoft.com/office/drawing/2014/main" id="{9D906514-D9C1-4F66-B549-479A6542AF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762216"/>
              </p:ext>
            </p:extLst>
          </p:nvPr>
        </p:nvGraphicFramePr>
        <p:xfrm>
          <a:off x="5339773" y="3159947"/>
          <a:ext cx="6313052" cy="328041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5516098">
                  <a:extLst>
                    <a:ext uri="{9D8B030D-6E8A-4147-A177-3AD203B41FA5}">
                      <a16:colId xmlns:a16="http://schemas.microsoft.com/office/drawing/2014/main" val="1299921394"/>
                    </a:ext>
                  </a:extLst>
                </a:gridCol>
                <a:gridCol w="796954">
                  <a:extLst>
                    <a:ext uri="{9D8B030D-6E8A-4147-A177-3AD203B41FA5}">
                      <a16:colId xmlns:a16="http://schemas.microsoft.com/office/drawing/2014/main" val="1681671035"/>
                    </a:ext>
                  </a:extLst>
                </a:gridCol>
              </a:tblGrid>
              <a:tr h="190500">
                <a:tc>
                  <a:txBody>
                    <a:bodyPr/>
                    <a:lstStyle/>
                    <a:p>
                      <a:pPr algn="ctr"/>
                      <a:r>
                        <a:rPr lang="pt-BR" sz="1200" dirty="0">
                          <a:solidFill>
                            <a:schemeClr val="bg1"/>
                          </a:solidFill>
                          <a:effectLst/>
                        </a:rPr>
                        <a:t>Procedimento</a:t>
                      </a:r>
                      <a:endParaRPr lang="pt-BR" sz="1200" dirty="0">
                        <a:solidFill>
                          <a:schemeClr val="bg1"/>
                        </a:solidFill>
                        <a:effectLst/>
                        <a:latin typeface="Helvetica Neue"/>
                      </a:endParaRPr>
                    </a:p>
                  </a:txBody>
                  <a:tcPr marL="66675" marR="66675" marT="28575" marB="28575" anchor="b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200" dirty="0" err="1">
                          <a:solidFill>
                            <a:schemeClr val="bg1"/>
                          </a:solidFill>
                          <a:effectLst/>
                        </a:rPr>
                        <a:t>Qtd.Aprovada</a:t>
                      </a:r>
                      <a:endParaRPr lang="pt-BR" sz="1200" dirty="0">
                        <a:solidFill>
                          <a:schemeClr val="bg1"/>
                        </a:solidFill>
                        <a:effectLst/>
                        <a:latin typeface="Helvetica Neue"/>
                      </a:endParaRPr>
                    </a:p>
                  </a:txBody>
                  <a:tcPr marL="66675" marR="66675" marT="28575" marB="28575" anchor="b"/>
                </a:tc>
                <a:extLst>
                  <a:ext uri="{0D108BD9-81ED-4DB2-BD59-A6C34878D82A}">
                    <a16:rowId xmlns:a16="http://schemas.microsoft.com/office/drawing/2014/main" val="779709586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Atendimento / acompanhamento de paciente em reabilitação do desenvolvimento neuropsicomotor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1839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2387721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Unidade de remuneração para deslocamento de paciente por transporte terrestre (cada 50 km )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1809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91474400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Unidade de remuneração para deslocamento de acompanhante por transporte terrestre (cada 50 km de </a:t>
                      </a:r>
                      <a:r>
                        <a:rPr lang="pt-BR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di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668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86796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0hemograma completo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499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6929568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Analise de caracteres físicos, elementos e sedimento da urina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411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371441963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Dosagem de creatinina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386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196794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Dosagem de glicose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382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68960084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Dosagem de colesterol total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294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38064885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Dosagem </a:t>
                      </a:r>
                      <a:r>
                        <a:rPr lang="pt-BR" sz="1200" b="0" u="none" strike="noStrike">
                          <a:solidFill>
                            <a:srgbClr val="000000"/>
                          </a:solidFill>
                          <a:effectLst/>
                        </a:rPr>
                        <a:t>de triglicerídeos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293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43624737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Dosagem de colesterol </a:t>
                      </a:r>
                      <a:r>
                        <a:rPr lang="pt-BR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hdl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269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69009292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Dosagem de transaminase </a:t>
                      </a:r>
                      <a:r>
                        <a:rPr lang="pt-BR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glutamico-oxalacetica</a:t>
                      </a:r>
                      <a:r>
                        <a:rPr lang="pt-BR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(</a:t>
                      </a:r>
                      <a:r>
                        <a:rPr lang="pt-BR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tgo</a:t>
                      </a:r>
                      <a:r>
                        <a:rPr lang="pt-BR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)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250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281930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Dosagem de transaminase </a:t>
                      </a:r>
                      <a:r>
                        <a:rPr lang="pt-BR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glutamico-piruvica</a:t>
                      </a:r>
                      <a:r>
                        <a:rPr lang="pt-BR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 (</a:t>
                      </a:r>
                      <a:r>
                        <a:rPr lang="pt-BR" sz="1200" b="0" u="none" strike="noStrike" dirty="0" err="1">
                          <a:solidFill>
                            <a:srgbClr val="000000"/>
                          </a:solidFill>
                          <a:effectLst/>
                        </a:rPr>
                        <a:t>tgp</a:t>
                      </a:r>
                      <a:r>
                        <a:rPr lang="pt-BR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)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2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250</a:t>
                      </a:r>
                      <a:endParaRPr lang="pt-BR" sz="12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51403377"/>
                  </a:ext>
                </a:extLst>
              </a:tr>
            </a:tbl>
          </a:graphicData>
        </a:graphic>
      </p:graphicFrame>
      <p:cxnSp>
        <p:nvCxnSpPr>
          <p:cNvPr id="5" name="Conector de Seta Reta 4">
            <a:extLst>
              <a:ext uri="{FF2B5EF4-FFF2-40B4-BE49-F238E27FC236}">
                <a16:creationId xmlns:a16="http://schemas.microsoft.com/office/drawing/2014/main" id="{DDC7C7EE-8C74-48BD-9D06-F81347A11C2C}"/>
              </a:ext>
            </a:extLst>
          </p:cNvPr>
          <p:cNvCxnSpPr>
            <a:cxnSpLocks/>
          </p:cNvCxnSpPr>
          <p:nvPr/>
        </p:nvCxnSpPr>
        <p:spPr>
          <a:xfrm>
            <a:off x="4314558" y="3311554"/>
            <a:ext cx="84956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9645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F96A7DE-1EF5-4AB4-B9DA-0DF5D41B540F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>
          <a:xfrm>
            <a:off x="971550" y="6332220"/>
            <a:ext cx="523240" cy="247651"/>
          </a:xfrm>
        </p:spPr>
        <p:txBody>
          <a:bodyPr anchor="t">
            <a:normAutofit/>
          </a:bodyPr>
          <a:lstStyle/>
          <a:p>
            <a:pPr rtl="0">
              <a:spcAft>
                <a:spcPts val="600"/>
              </a:spcAft>
            </a:pPr>
            <a:fld id="{294A09A9-5501-47C1-A89A-A340965A2BE2}" type="slidenum">
              <a:rPr lang="pt-BR" noProof="0" smtClean="0">
                <a:latin typeface="Helvetica Neue"/>
              </a:rPr>
              <a:pPr rtl="0">
                <a:spcAft>
                  <a:spcPts val="600"/>
                </a:spcAft>
              </a:pPr>
              <a:t>8</a:t>
            </a:fld>
            <a:endParaRPr lang="pt-BR" noProof="0">
              <a:latin typeface="Helvetica Neue"/>
            </a:endParaRPr>
          </a:p>
        </p:txBody>
      </p:sp>
      <p:graphicFrame>
        <p:nvGraphicFramePr>
          <p:cNvPr id="11" name="Tabela 11">
            <a:extLst>
              <a:ext uri="{FF2B5EF4-FFF2-40B4-BE49-F238E27FC236}">
                <a16:creationId xmlns:a16="http://schemas.microsoft.com/office/drawing/2014/main" id="{0EC1F6A7-B9B8-4DB0-A2E4-34F227E7E4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2016934"/>
              </p:ext>
            </p:extLst>
          </p:nvPr>
        </p:nvGraphicFramePr>
        <p:xfrm>
          <a:off x="5959133" y="3789414"/>
          <a:ext cx="5410694" cy="24488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9516">
                  <a:extLst>
                    <a:ext uri="{9D8B030D-6E8A-4147-A177-3AD203B41FA5}">
                      <a16:colId xmlns:a16="http://schemas.microsoft.com/office/drawing/2014/main" val="364375171"/>
                    </a:ext>
                  </a:extLst>
                </a:gridCol>
                <a:gridCol w="931178">
                  <a:extLst>
                    <a:ext uri="{9D8B030D-6E8A-4147-A177-3AD203B41FA5}">
                      <a16:colId xmlns:a16="http://schemas.microsoft.com/office/drawing/2014/main" val="3052366296"/>
                    </a:ext>
                  </a:extLst>
                </a:gridCol>
              </a:tblGrid>
              <a:tr h="228743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Quantidade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6068938"/>
                  </a:ext>
                </a:extLst>
              </a:tr>
              <a:tr h="22874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Hospital De Iporã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1026349"/>
                  </a:ext>
                </a:extLst>
              </a:tr>
              <a:tr h="26908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Hospital Regional De São Jose </a:t>
                      </a: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Drhomero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 Miranda Gomes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59365255"/>
                  </a:ext>
                </a:extLst>
              </a:tr>
              <a:tr h="22874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Hospital Regional Do Oeste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2143792"/>
                  </a:ext>
                </a:extLst>
              </a:tr>
              <a:tr h="228743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Hospital Regional São Paulo </a:t>
                      </a: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Assec</a:t>
                      </a:r>
                      <a:endParaRPr lang="pt-BR" sz="13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21115018"/>
                  </a:ext>
                </a:extLst>
              </a:tr>
              <a:tr h="269086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Hospital Regional Terezinha Gaio Basso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139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60337010"/>
                  </a:ext>
                </a:extLst>
              </a:tr>
              <a:tr h="269086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Lab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 Pasteur Unidade De Coleta Joaçaba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128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64662739"/>
                  </a:ext>
                </a:extLst>
              </a:tr>
              <a:tr h="269086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Hospital </a:t>
                      </a: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Univ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 Professor </a:t>
                      </a:r>
                      <a:r>
                        <a:rPr lang="pt-BR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Polydoro</a:t>
                      </a:r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 Ernani De São Thiago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126291597"/>
                  </a:ext>
                </a:extLst>
              </a:tr>
              <a:tr h="228743">
                <a:tc>
                  <a:txBody>
                    <a:bodyPr/>
                    <a:lstStyle/>
                    <a:p>
                      <a:pPr algn="l" fontAlgn="b"/>
                      <a:r>
                        <a:rPr lang="pt-B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HEMOSC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52314394"/>
                  </a:ext>
                </a:extLst>
              </a:tr>
              <a:tr h="228743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287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0659841"/>
                  </a:ext>
                </a:extLst>
              </a:tr>
            </a:tbl>
          </a:graphicData>
        </a:graphic>
      </p:graphicFrame>
      <p:graphicFrame>
        <p:nvGraphicFramePr>
          <p:cNvPr id="23" name="Tabela 11">
            <a:extLst>
              <a:ext uri="{FF2B5EF4-FFF2-40B4-BE49-F238E27FC236}">
                <a16:creationId xmlns:a16="http://schemas.microsoft.com/office/drawing/2014/main" id="{5FE856A7-1EC4-4181-8CFC-565B098E9F3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8645427"/>
              </p:ext>
            </p:extLst>
          </p:nvPr>
        </p:nvGraphicFramePr>
        <p:xfrm>
          <a:off x="685306" y="1858172"/>
          <a:ext cx="5410694" cy="1630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79516">
                  <a:extLst>
                    <a:ext uri="{9D8B030D-6E8A-4147-A177-3AD203B41FA5}">
                      <a16:colId xmlns:a16="http://schemas.microsoft.com/office/drawing/2014/main" val="364375171"/>
                    </a:ext>
                  </a:extLst>
                </a:gridCol>
                <a:gridCol w="931178">
                  <a:extLst>
                    <a:ext uri="{9D8B030D-6E8A-4147-A177-3AD203B41FA5}">
                      <a16:colId xmlns:a16="http://schemas.microsoft.com/office/drawing/2014/main" val="3052366296"/>
                    </a:ext>
                  </a:extLst>
                </a:gridCol>
              </a:tblGrid>
              <a:tr h="234287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 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Quantidade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26068938"/>
                  </a:ext>
                </a:extLst>
              </a:tr>
              <a:tr h="23428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CIS AMOSC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991026349"/>
                  </a:ext>
                </a:extLst>
              </a:tr>
              <a:tr h="251277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HEMOSC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59365255"/>
                  </a:ext>
                </a:extLst>
              </a:tr>
              <a:tr h="23428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Secretaria Municipal De Saúde De Tunápolis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22143792"/>
                  </a:ext>
                </a:extLst>
              </a:tr>
              <a:tr h="23428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Unidade De Saúde Da Família 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470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21115018"/>
                  </a:ext>
                </a:extLst>
              </a:tr>
              <a:tr h="234287">
                <a:tc>
                  <a:txBody>
                    <a:bodyPr/>
                    <a:lstStyle/>
                    <a:p>
                      <a:pPr algn="l" fontAlgn="ctr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Unidade De Saúde Da Família II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71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80094288"/>
                  </a:ext>
                </a:extLst>
              </a:tr>
              <a:tr h="120349">
                <a:tc>
                  <a:txBody>
                    <a:bodyPr/>
                    <a:lstStyle/>
                    <a:p>
                      <a:pPr algn="l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Total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t-BR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612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040659841"/>
                  </a:ext>
                </a:extLst>
              </a:tr>
            </a:tbl>
          </a:graphicData>
        </a:graphic>
      </p:graphicFrame>
      <p:sp>
        <p:nvSpPr>
          <p:cNvPr id="3" name="Título 2">
            <a:extLst>
              <a:ext uri="{FF2B5EF4-FFF2-40B4-BE49-F238E27FC236}">
                <a16:creationId xmlns:a16="http://schemas.microsoft.com/office/drawing/2014/main" id="{0BD4EB85-A69F-4DAD-BC65-BA3C25F8D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023" y="879063"/>
            <a:ext cx="5562612" cy="610863"/>
          </a:xfrm>
        </p:spPr>
        <p:txBody>
          <a:bodyPr>
            <a:normAutofit fontScale="90000"/>
          </a:bodyPr>
          <a:lstStyle/>
          <a:p>
            <a:r>
              <a:rPr lang="pt-BR" dirty="0"/>
              <a:t>Produção Ambulatorial</a:t>
            </a:r>
          </a:p>
        </p:txBody>
      </p:sp>
    </p:spTree>
    <p:extLst>
      <p:ext uri="{BB962C8B-B14F-4D97-AF65-F5344CB8AC3E}">
        <p14:creationId xmlns:p14="http://schemas.microsoft.com/office/powerpoint/2010/main" val="1049921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9E2AD339-89F9-44E7-A851-B1D125D915C3}"/>
              </a:ext>
            </a:extLst>
          </p:cNvPr>
          <p:cNvSpPr txBox="1">
            <a:spLocks/>
          </p:cNvSpPr>
          <p:nvPr/>
        </p:nvSpPr>
        <p:spPr>
          <a:xfrm>
            <a:off x="964023" y="879063"/>
            <a:ext cx="4941477" cy="610863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i="0" kern="1200" spc="1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>
              <a:lnSpc>
                <a:spcPct val="100000"/>
              </a:lnSpc>
            </a:pPr>
            <a:r>
              <a:rPr lang="pt-BR" sz="3400" b="1" i="0" kern="1200" spc="100" baseline="0">
                <a:latin typeface="+mj-lt"/>
                <a:ea typeface="+mj-ea"/>
                <a:cs typeface="+mj-cs"/>
              </a:rPr>
              <a:t>Produção Ambulatorial</a:t>
            </a:r>
          </a:p>
        </p:txBody>
      </p:sp>
      <p:graphicFrame>
        <p:nvGraphicFramePr>
          <p:cNvPr id="17" name="Tabela 16">
            <a:extLst>
              <a:ext uri="{FF2B5EF4-FFF2-40B4-BE49-F238E27FC236}">
                <a16:creationId xmlns:a16="http://schemas.microsoft.com/office/drawing/2014/main" id="{75318FDB-83D4-409C-BEDF-D29BE18BFA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3885962"/>
              </p:ext>
            </p:extLst>
          </p:nvPr>
        </p:nvGraphicFramePr>
        <p:xfrm>
          <a:off x="1389754" y="1667628"/>
          <a:ext cx="9482378" cy="4332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99301">
                  <a:extLst>
                    <a:ext uri="{9D8B030D-6E8A-4147-A177-3AD203B41FA5}">
                      <a16:colId xmlns:a16="http://schemas.microsoft.com/office/drawing/2014/main" val="3587664885"/>
                    </a:ext>
                  </a:extLst>
                </a:gridCol>
                <a:gridCol w="4379402">
                  <a:extLst>
                    <a:ext uri="{9D8B030D-6E8A-4147-A177-3AD203B41FA5}">
                      <a16:colId xmlns:a16="http://schemas.microsoft.com/office/drawing/2014/main" val="817670329"/>
                    </a:ext>
                  </a:extLst>
                </a:gridCol>
                <a:gridCol w="578882">
                  <a:extLst>
                    <a:ext uri="{9D8B030D-6E8A-4147-A177-3AD203B41FA5}">
                      <a16:colId xmlns:a16="http://schemas.microsoft.com/office/drawing/2014/main" val="2899490602"/>
                    </a:ext>
                  </a:extLst>
                </a:gridCol>
                <a:gridCol w="1224793">
                  <a:extLst>
                    <a:ext uri="{9D8B030D-6E8A-4147-A177-3AD203B41FA5}">
                      <a16:colId xmlns:a16="http://schemas.microsoft.com/office/drawing/2014/main" val="1028171305"/>
                    </a:ext>
                  </a:extLst>
                </a:gridCol>
              </a:tblGrid>
              <a:tr h="290789"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  <a:latin typeface="Helvetica Neue"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Procedimento</a:t>
                      </a:r>
                      <a:endParaRPr lang="pt-BR" sz="1000" b="1" i="0" u="none" strike="noStrike" dirty="0">
                        <a:solidFill>
                          <a:schemeClr val="bg1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Quant.</a:t>
                      </a:r>
                      <a:endParaRPr lang="pt-BR" sz="1000" b="1" i="0" u="none" strike="noStrike" dirty="0">
                        <a:solidFill>
                          <a:schemeClr val="bg1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>
                          <a:effectLst/>
                          <a:latin typeface="Helvetica Neue"/>
                        </a:rPr>
                        <a:t> </a:t>
                      </a:r>
                      <a:endParaRPr lang="pt-BR" sz="1000" b="1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30597370"/>
                  </a:ext>
                </a:extLst>
              </a:tr>
              <a:tr h="18916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HOSPITAL DE IPORA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 err="1">
                          <a:effectLst/>
                          <a:latin typeface="Helvetica Neue"/>
                        </a:rPr>
                        <a:t>Facoemulsificação</a:t>
                      </a:r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 C/ Implante De Lente </a:t>
                      </a:r>
                      <a:r>
                        <a:rPr lang="pt-BR" sz="1100" u="none" strike="noStrike" dirty="0" err="1">
                          <a:effectLst/>
                          <a:latin typeface="Helvetica Neue"/>
                        </a:rPr>
                        <a:t>Intra-ocular</a:t>
                      </a:r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 </a:t>
                      </a:r>
                      <a:r>
                        <a:rPr lang="pt-BR" sz="1100" u="none" strike="noStrike" dirty="0" err="1">
                          <a:effectLst/>
                          <a:latin typeface="Helvetica Neue"/>
                        </a:rPr>
                        <a:t>Dobravel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5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0585846"/>
                  </a:ext>
                </a:extLst>
              </a:tr>
              <a:tr h="141656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 err="1">
                          <a:effectLst/>
                          <a:latin typeface="Helvetica Neue"/>
                        </a:rPr>
                        <a:t>Facoemulsificação</a:t>
                      </a:r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 C/ Implante De Lente </a:t>
                      </a:r>
                      <a:r>
                        <a:rPr lang="pt-BR" sz="1100" u="none" strike="noStrike" dirty="0" err="1">
                          <a:effectLst/>
                          <a:latin typeface="Helvetica Neue"/>
                        </a:rPr>
                        <a:t>Intra-ocular</a:t>
                      </a:r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 </a:t>
                      </a:r>
                      <a:r>
                        <a:rPr lang="pt-BR" sz="1100" u="none" strike="noStrike" dirty="0" err="1">
                          <a:effectLst/>
                          <a:latin typeface="Helvetica Neue"/>
                        </a:rPr>
                        <a:t>Dobravel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4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AGE/FALTA/EXEC</a:t>
                      </a:r>
                      <a:endParaRPr lang="pt-BR" sz="1100" b="0" i="0" u="none" strike="noStrike" dirty="0">
                        <a:solidFill>
                          <a:srgbClr val="5B9BD5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0481348"/>
                  </a:ext>
                </a:extLst>
              </a:tr>
              <a:tr h="14830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 err="1">
                          <a:effectLst/>
                          <a:latin typeface="Helvetica Neue"/>
                        </a:rPr>
                        <a:t>Capsulotomia</a:t>
                      </a:r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 A </a:t>
                      </a:r>
                      <a:r>
                        <a:rPr lang="pt-BR" sz="1100" u="none" strike="noStrike" dirty="0" err="1">
                          <a:effectLst/>
                          <a:latin typeface="Helvetica Neue"/>
                        </a:rPr>
                        <a:t>Yag</a:t>
                      </a:r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 Laser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2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6726835"/>
                  </a:ext>
                </a:extLst>
              </a:tr>
              <a:tr h="29106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HOSPITAL REGIONAL DE SAO JOSE DRHOMERO MIRANDA GOMES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Consulta Em Oftalmologia - Plástica Ocular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Helvetica Neue"/>
                        </a:rPr>
                        <a:t>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77400"/>
                  </a:ext>
                </a:extLst>
              </a:tr>
              <a:tr h="1483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Helvetica Neue"/>
                        </a:rPr>
                        <a:t>HOSPITAL REGIONAL DO OESTE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Grupo - Consulta Em Ortopedia - Alta Complexidade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2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0369575"/>
                  </a:ext>
                </a:extLst>
              </a:tr>
              <a:tr h="148308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HOSPITAL REGIONAL SAO PAULO ASSEC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Consulta Em Cardiologia - Adulto - </a:t>
                      </a:r>
                      <a:r>
                        <a:rPr lang="pt-BR" sz="1100" u="none" strike="noStrike" dirty="0" err="1">
                          <a:effectLst/>
                          <a:latin typeface="Helvetica Neue"/>
                        </a:rPr>
                        <a:t>Tcga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Helvetica Neue"/>
                        </a:rPr>
                        <a:t>3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>
                          <a:effectLst/>
                          <a:latin typeface="Helvetica Neue"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66480370"/>
                  </a:ext>
                </a:extLst>
              </a:tr>
              <a:tr h="148308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HOSPITAL REGIONAL TEREZINHA GAIO BASSO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Consulta Em Ginecologia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2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>
                          <a:effectLst/>
                          <a:latin typeface="Helvetica Neue"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5946092"/>
                  </a:ext>
                </a:extLst>
              </a:tr>
              <a:tr h="14830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Colonoscopia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1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97612609"/>
                  </a:ext>
                </a:extLst>
              </a:tr>
              <a:tr h="14830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Consulta Em Cirurgia Geral - Geral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Helvetica Neue"/>
                        </a:rPr>
                        <a:t>1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>
                          <a:effectLst/>
                          <a:latin typeface="Helvetica Neue"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FF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2938894"/>
                  </a:ext>
                </a:extLst>
              </a:tr>
              <a:tr h="14830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Consulta Em Oftalmologia Adulto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4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75535964"/>
                  </a:ext>
                </a:extLst>
              </a:tr>
              <a:tr h="14830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Consulta Em Oncologia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Helvetica Neue"/>
                        </a:rPr>
                        <a:t>5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>
                          <a:effectLst/>
                          <a:latin typeface="Helvetica Neue"/>
                        </a:rPr>
                        <a:t> 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4925905"/>
                  </a:ext>
                </a:extLst>
              </a:tr>
              <a:tr h="14830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Endoscopia Digestiva Alta Adulto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>
                          <a:effectLst/>
                          <a:latin typeface="Helvetica Neue"/>
                        </a:rPr>
                        <a:t>2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471659"/>
                  </a:ext>
                </a:extLst>
              </a:tr>
              <a:tr h="14830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Grupo - Radiodiagnostico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55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203599"/>
                  </a:ext>
                </a:extLst>
              </a:tr>
              <a:tr h="14830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Grupo - Tomografia Computadorizada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1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1053212"/>
                  </a:ext>
                </a:extLst>
              </a:tr>
              <a:tr h="14830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Mamografia Bilateral De Rastreamento (Rotina)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29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9203792"/>
                  </a:ext>
                </a:extLst>
              </a:tr>
              <a:tr h="148308">
                <a:tc v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Ultrassonografia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39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79328394"/>
                  </a:ext>
                </a:extLst>
              </a:tr>
              <a:tr h="291061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HOSPITAL UNIV PROFESSOR POLYDORO ERNANI DE SAO THIAGO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Grupo - </a:t>
                      </a:r>
                      <a:r>
                        <a:rPr lang="pt-BR" sz="1100" u="none" strike="noStrike" dirty="0" err="1">
                          <a:effectLst/>
                          <a:latin typeface="Helvetica Neue"/>
                        </a:rPr>
                        <a:t>Angiotomografia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1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2948258"/>
                  </a:ext>
                </a:extLst>
              </a:tr>
              <a:tr h="290789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1100" u="none" strike="noStrike">
                          <a:effectLst/>
                          <a:latin typeface="Helvetica Neue"/>
                        </a:rPr>
                        <a:t>LAB PASTEUR UNIDADE DE COLETA JOACABA</a:t>
                      </a:r>
                      <a:endParaRPr lang="pt-BR" sz="1100" b="0" i="0" u="none" strike="noStrike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Grupo - Anatomopatologia E Citopatologia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128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b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1543996"/>
                  </a:ext>
                </a:extLst>
              </a:tr>
              <a:tr h="290789"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HEMOSC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Consulta Em Hematologia Adulto - Hemocentro Grande Oeste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2</a:t>
                      </a:r>
                      <a:endParaRPr lang="pt-BR" sz="11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b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t-BR" sz="1100" u="none" strike="noStrike" dirty="0">
                          <a:effectLst/>
                          <a:latin typeface="Helvetica Neue"/>
                        </a:rPr>
                        <a:t> </a:t>
                      </a:r>
                      <a:endParaRPr lang="pt-BR" sz="1100" b="0" i="0" u="none" strike="noStrike" dirty="0">
                        <a:solidFill>
                          <a:srgbClr val="FF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954074"/>
                  </a:ext>
                </a:extLst>
              </a:tr>
              <a:tr h="103680">
                <a:tc gridSpan="2">
                  <a:txBody>
                    <a:bodyPr/>
                    <a:lstStyle/>
                    <a:p>
                      <a:pPr algn="r" fontAlgn="b"/>
                      <a:r>
                        <a:rPr lang="pt-BR" sz="1000" u="none" strike="noStrike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TOTAL</a:t>
                      </a:r>
                      <a:endParaRPr lang="pt-BR" sz="1000" b="0" i="0" u="none" strike="noStrike" dirty="0">
                        <a:solidFill>
                          <a:schemeClr val="bg1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000" u="none" strike="noStrike" dirty="0">
                          <a:solidFill>
                            <a:schemeClr val="bg1"/>
                          </a:solidFill>
                          <a:effectLst/>
                          <a:latin typeface="Helvetica Neue"/>
                        </a:rPr>
                        <a:t>287</a:t>
                      </a:r>
                      <a:endParaRPr lang="pt-BR" sz="1000" b="0" i="0" u="none" strike="noStrike" dirty="0">
                        <a:solidFill>
                          <a:schemeClr val="bg1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b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00" u="none" strike="noStrike" dirty="0">
                          <a:effectLst/>
                          <a:latin typeface="Helvetica Neue"/>
                        </a:rPr>
                        <a:t> </a:t>
                      </a:r>
                      <a:endParaRPr lang="pt-BR" sz="10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5931" marR="5931" marT="5931" marB="0" anchor="b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0629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84456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1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72237567.tgt.Office_49129298_TF78853419_Win32_OJ110714667.potx" id="{C353CE3D-D7F0-422D-A216-52C18635942F}" vid="{EE103BC0-2632-4BBB-A623-0112C1D09C78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20B6E4-879E-4E6C-BDE7-261540CD376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9EC1AB0-9704-404D-B6D3-819D938AC55B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3.xml><?xml version="1.0" encoding="utf-8"?>
<ds:datastoreItem xmlns:ds="http://schemas.openxmlformats.org/officeDocument/2006/customXml" ds:itemID="{94F21D10-BD83-491A-AAA6-945C2DB1EB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Apresentação anual geométrica</Template>
  <TotalTime>255</TotalTime>
  <Words>1299</Words>
  <Application>Microsoft Office PowerPoint</Application>
  <PresentationFormat>Widescreen</PresentationFormat>
  <Paragraphs>497</Paragraphs>
  <Slides>12</Slides>
  <Notes>8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9" baseType="lpstr">
      <vt:lpstr>Arial</vt:lpstr>
      <vt:lpstr>Calibri</vt:lpstr>
      <vt:lpstr>Franklin Gothic Book</vt:lpstr>
      <vt:lpstr>Franklin Gothic Demi</vt:lpstr>
      <vt:lpstr>Helvetica Neue</vt:lpstr>
      <vt:lpstr>Wingdings</vt:lpstr>
      <vt:lpstr>Tema 1</vt:lpstr>
      <vt:lpstr>1º Relatório do Quadrimestre Anterior</vt:lpstr>
      <vt:lpstr>Dados demográficos</vt:lpstr>
      <vt:lpstr>População – Sistema AB </vt:lpstr>
      <vt:lpstr>Morbidade Hospitalar</vt:lpstr>
      <vt:lpstr>Apresentação do PowerPoint</vt:lpstr>
      <vt:lpstr>Dados da Produção de Serviços no SUS</vt:lpstr>
      <vt:lpstr>Dados da Produção de Serviços no SUS</vt:lpstr>
      <vt:lpstr>Produção Ambulatorial</vt:lpstr>
      <vt:lpstr>Apresentação do PowerPoint</vt:lpstr>
      <vt:lpstr>Apresentação do PowerPoint</vt:lpstr>
      <vt:lpstr>Orçamento</vt:lpstr>
      <vt:lpstr>Obrigada pela atenção!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1º Relatório do Quadrimestre Anterior</dc:title>
  <dc:creator>rang01</dc:creator>
  <cp:lastModifiedBy>rang01</cp:lastModifiedBy>
  <cp:revision>28</cp:revision>
  <dcterms:created xsi:type="dcterms:W3CDTF">2021-05-18T10:55:32Z</dcterms:created>
  <dcterms:modified xsi:type="dcterms:W3CDTF">2021-05-18T18:49:44Z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