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7"/>
  </p:notesMasterIdLst>
  <p:handoutMasterIdLst>
    <p:handoutMasterId r:id="rId18"/>
  </p:handoutMasterIdLst>
  <p:sldIdLst>
    <p:sldId id="350" r:id="rId5"/>
    <p:sldId id="364" r:id="rId6"/>
    <p:sldId id="365" r:id="rId7"/>
    <p:sldId id="361" r:id="rId8"/>
    <p:sldId id="362" r:id="rId9"/>
    <p:sldId id="356" r:id="rId10"/>
    <p:sldId id="366" r:id="rId11"/>
    <p:sldId id="367" r:id="rId12"/>
    <p:sldId id="368" r:id="rId13"/>
    <p:sldId id="369" r:id="rId14"/>
    <p:sldId id="363" r:id="rId15"/>
    <p:sldId id="343" r:id="rId16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4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95226" autoAdjust="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E6D13E5-4CEC-3A4A-8E5D-AFCEE7512E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4728A1A-D670-41C0-87CE-811AE81BF8A1}" type="datetime1">
              <a:rPr lang="pt-BR" noProof="0" smtClean="0"/>
              <a:t>18/05/2021</a:t>
            </a:fld>
            <a:endParaRPr lang="pt-BR" noProof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9C7E07-3C67-C64C-8DA0-0404F6303970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475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2778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199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743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061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010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6032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A89C7E07-3C67-C64C-8DA0-0404F6303970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2" name="Forma livre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18" name="Espaço Reservado para Texto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.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orma Livre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1" name="Forma Livre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2" name="Forma Livre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32" name="Títu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Espaço Reservado para Texto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5" name="Espaço Reservado para Texto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7" name="Espaço Reservado para Conteúdo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8" name="Espaço reservado para conteúdo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D002ABF2-59A6-4C8B-90A9-C2D7243E4867}" type="datetime4">
              <a:rPr lang="pt-BR" noProof="0" smtClean="0">
                <a:latin typeface="+mn-lt"/>
              </a:rPr>
              <a:t>18 de maio de 2021</a:t>
            </a:fld>
            <a:endParaRPr lang="pt-BR" noProof="0" dirty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pt-BR" noProof="0" dirty="0"/>
              <a:t>Análise Anual</a:t>
            </a:r>
            <a:endParaRPr lang="pt-BR" b="0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.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o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orma Livre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9" name="Forma Livre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40" name="Forma Livre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32" name="Títu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Espaço Reservado para Texto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pt-BR" noProof="0"/>
              <a:t>Clique para editar os estilos de texto Mestres</a:t>
            </a:r>
          </a:p>
        </p:txBody>
      </p:sp>
      <p:sp>
        <p:nvSpPr>
          <p:cNvPr id="27" name="Espaço Reservado para Conteúdo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0" name="Espaço Reservado para Texto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pt-BR" noProof="0"/>
              <a:t>Clique para editar os estilos de texto Mestres</a:t>
            </a:r>
          </a:p>
        </p:txBody>
      </p:sp>
      <p:sp>
        <p:nvSpPr>
          <p:cNvPr id="21" name="Espaço Reservado para Conteúdo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2" name="Espaço Reservado para Texto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pt-BR" noProof="0"/>
              <a:t>Clique para editar os estilos de texto Mestres</a:t>
            </a:r>
          </a:p>
        </p:txBody>
      </p:sp>
      <p:sp>
        <p:nvSpPr>
          <p:cNvPr id="24" name="Espaço reservado para conteúdo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8A4F546E-0691-4510-9A35-C7334DA84076}" type="datetime4">
              <a:rPr lang="pt-BR" noProof="0" smtClean="0">
                <a:latin typeface="+mn-lt"/>
              </a:rPr>
              <a:t>18 de maio de 2021</a:t>
            </a:fld>
            <a:endParaRPr lang="pt-BR" noProof="0" dirty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pt-BR" noProof="0" dirty="0"/>
              <a:t>Análise Anual</a:t>
            </a:r>
            <a:endParaRPr lang="pt-BR" b="0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o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ítu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orma Livre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7" name="Forma Livre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8" name="Forma Livre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1" name="Espaço Reservado para Texto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2" name="Espaço Reservado para Texto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3" name="Espaço Reservado para Texto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4" name="Espaço Reservado para Texto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5" name="Espaço Reservado para Texto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6" name="Espaço Reservado para Texto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7" name="Espaço Reservado para Texto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8" name="Espaço Reservado para Texto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/>
          <a:p>
            <a:pPr rtl="0"/>
            <a:fld id="{3DBEA6DC-A0BF-49C7-906E-6E6597662598}" type="datetime4">
              <a:rPr lang="pt-BR" noProof="0" smtClean="0">
                <a:latin typeface="+mn-lt"/>
              </a:rPr>
              <a:t>18 de maio de 2021</a:t>
            </a:fld>
            <a:endParaRPr lang="pt-BR" noProof="0" dirty="0">
              <a:latin typeface="+mn-lt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/>
          <a:p>
            <a:pPr rtl="0"/>
            <a:r>
              <a:rPr lang="pt-BR" noProof="0" dirty="0"/>
              <a:t>Análise Anual</a:t>
            </a:r>
            <a:endParaRPr lang="pt-BR" b="0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igad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Texto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rtlCol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7" name="Subtítulo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 rtlCol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spaço Reservado para Imagem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orma Livre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2" name="Forma Livre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3" name="Forma Livre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Forma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8" name="Forma Livre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9" name="Forma Livre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Espaço Reservado para Texto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5" name="Espaço Reservado para Texto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Espaço Reservado para Texto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8" name="Espaço Reservado para Texto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Espaço Reservado para Texto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2" name="Espaço Reservado para Texto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spaço Reservado para Texto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5" name="Espaço Reservado para Texto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Espaço Reservado para Texto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8" name="Espaço Reservado para Texto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/>
          <a:p>
            <a:pPr rtl="0"/>
            <a:fld id="{6B0F7DF4-F2CA-42E1-AFA2-97BD8D250ADE}" type="datetime4">
              <a:rPr lang="pt-BR" noProof="0" smtClean="0">
                <a:latin typeface="+mn-lt"/>
              </a:rPr>
              <a:t>18 de maio de 2021</a:t>
            </a:fld>
            <a:endParaRPr lang="pt-BR" noProof="0" dirty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/>
          <a:lstStyle/>
          <a:p>
            <a:pPr rtl="0"/>
            <a:r>
              <a:rPr lang="pt-BR" noProof="0" dirty="0"/>
              <a:t>Análise Anual</a:t>
            </a:r>
            <a:endParaRPr lang="pt-BR" b="0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orma Livre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6" name="Forma Livre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9" name="Forma Livre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14" name="Espaço Reservado para Imagem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Espaço Reservado para Texto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C16A7595-89D9-4258-950C-6AECF9DDF8B8}" type="datetime4">
              <a:rPr lang="pt-BR" noProof="0" smtClean="0">
                <a:latin typeface="+mn-lt"/>
              </a:rPr>
              <a:t>18 de maio de 2021</a:t>
            </a:fld>
            <a:endParaRPr lang="pt-BR" noProof="0" dirty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pt-BR" noProof="0" dirty="0"/>
              <a:t>Análise Anual</a:t>
            </a:r>
            <a:endParaRPr lang="pt-BR" b="0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va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ço Reservado para Imagem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orma Livre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4" name="Forma Livre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5" name="Forma Livre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Gráfico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no ícone para adicionar gráfico</a:t>
            </a: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2D0FCFC1-2078-4220-A791-5353C1A85342}" type="datetime4">
              <a:rPr lang="pt-BR" noProof="0" smtClean="0">
                <a:latin typeface="+mn-lt"/>
              </a:rPr>
              <a:t>18 de maio de 2021</a:t>
            </a:fld>
            <a:endParaRPr lang="pt-BR" noProof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pt-BR" noProof="0"/>
              <a:t>Análise Anual</a:t>
            </a:r>
            <a:endParaRPr lang="pt-BR" b="0" noProof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9" name="Espaço Reservado para Tabela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 rtlCol="0"/>
          <a:lstStyle/>
          <a:p>
            <a:pPr rtl="0"/>
            <a:r>
              <a:rPr lang="pt-BR" noProof="0"/>
              <a:t>Clique no ícone para adicionar tabela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0D672EA7-A5DA-4DCF-A305-17E011B80D62}" type="datetime4">
              <a:rPr lang="pt-BR" noProof="0" smtClean="0">
                <a:latin typeface="+mn-lt"/>
              </a:rPr>
              <a:t>18 de maio de 2021</a:t>
            </a:fld>
            <a:endParaRPr lang="pt-BR" noProof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pt-BR" noProof="0"/>
              <a:t>Análise Anual</a:t>
            </a:r>
            <a:endParaRPr lang="pt-BR" b="0" noProof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10" name="Caixa de texto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pt-BR" sz="20000" b="1" noProof="0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Forma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0" name="Forma Livre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1" name="Forma Livre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2" name="Forma Livre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3" name="Forma Livre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orma Livre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6" name="Forma Livre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7" name="Forma Livre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o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orma Livre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7" name="Forma Livre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6" name="Forma Livre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38" name="Espaço Reservado para Imagem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61" name="Título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cxnSp>
        <p:nvCxnSpPr>
          <p:cNvPr id="62" name="Conector Reto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Espaço Reservado para Imagem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72" name="Espaço Reservado para Texto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3" name="Espaço Reservado para Texto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4" name="Espaço Reservado para Texto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5" name="Espaço Reservado para Texto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6" name="Espaço Reservado para Texto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7" name="Espaço Reservado para Texto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8" name="Espaço Reservado para Texto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79" name="Espaço Reservado para Texto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Forma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9" name="Forma Livre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0" name="Forma Livre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1" name="Forma livre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2" name="Forma Livre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66" name="Espaço Reservado para Imagem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69" name="Espaço Reservado para Imagem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 rtlCol="0"/>
          <a:lstStyle/>
          <a:p>
            <a:pPr rtl="0"/>
            <a:fld id="{037ECF49-BE9A-4960-9DAF-BEA0BAF15DBB}" type="datetime4">
              <a:rPr lang="pt-BR" noProof="0" smtClean="0">
                <a:latin typeface="+mn-lt"/>
              </a:rPr>
              <a:t>18 de maio de 2021</a:t>
            </a:fld>
            <a:endParaRPr lang="pt-BR" noProof="0" dirty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 rtlCol="0"/>
          <a:lstStyle/>
          <a:p>
            <a:pPr rtl="0"/>
            <a:r>
              <a:rPr lang="pt-BR" noProof="0" dirty="0"/>
              <a:t>Análise Anual</a:t>
            </a:r>
            <a:endParaRPr lang="pt-BR" b="0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ha do tempo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ítulo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96" name="Espaço Reservado para Texto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97" name="Espaço Reservado para Texto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02" name="Espaço Reservado para Texto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03" name="Espaço Reservado para Texto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pt-BR" noProof="0"/>
              <a:t>Clique para editar os estilos de texto Mestres</a:t>
            </a:r>
          </a:p>
        </p:txBody>
      </p:sp>
      <p:sp>
        <p:nvSpPr>
          <p:cNvPr id="106" name="Espaço Reservado para Texto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07" name="Espaço Reservado para Texto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pt-BR" noProof="0"/>
              <a:t>Clique para editar os estilos de texto Mestres</a:t>
            </a:r>
          </a:p>
        </p:txBody>
      </p:sp>
      <p:sp>
        <p:nvSpPr>
          <p:cNvPr id="108" name="Espaço Reservado para Texto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109" name="Espaço Reservado para Texto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ângulo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 rtlCol="0"/>
          <a:lstStyle/>
          <a:p>
            <a:pPr rtl="0"/>
            <a:fld id="{707B6374-D19B-4EAC-B5EF-652507579787}" type="datetime4">
              <a:rPr lang="pt-BR" noProof="0" smtClean="0">
                <a:latin typeface="+mn-lt"/>
              </a:rPr>
              <a:t>18 de maio de 2021</a:t>
            </a:fld>
            <a:endParaRPr lang="pt-BR" noProof="0">
              <a:latin typeface="+mn-lt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 rtlCol="0"/>
          <a:lstStyle/>
          <a:p>
            <a:pPr rtl="0"/>
            <a:r>
              <a:rPr lang="pt-BR" noProof="0"/>
              <a:t>Análise Anual</a:t>
            </a:r>
            <a:endParaRPr lang="pt-BR" b="0" noProof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2" name="Espaço Reservado para Título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0" name="Espaço Reservado para Data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D94B1CDD-2F73-47CA-A551-F85B4E632EE9}" type="datetime4">
              <a:rPr lang="pt-BR" noProof="0" smtClean="0">
                <a:latin typeface="+mn-lt"/>
              </a:rPr>
              <a:t>18 de maio de 2021</a:t>
            </a:fld>
            <a:endParaRPr lang="pt-BR" noProof="0">
              <a:latin typeface="+mn-lt"/>
            </a:endParaRPr>
          </a:p>
        </p:txBody>
      </p:sp>
      <p:sp>
        <p:nvSpPr>
          <p:cNvPr id="31" name="Espaço Reservado para Rodapé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Análise Anual</a:t>
            </a:r>
            <a:endParaRPr lang="pt-BR" b="0" noProof="0"/>
          </a:p>
        </p:txBody>
      </p:sp>
      <p:sp>
        <p:nvSpPr>
          <p:cNvPr id="32" name="Espaço reservado para o número do slide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noProof="0" smtClean="0"/>
              <a:pPr rtl="0"/>
              <a:t>‹nº›</a:t>
            </a:fld>
            <a:endParaRPr lang="pt-BR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6977" y="2233628"/>
            <a:ext cx="5491571" cy="1514019"/>
          </a:xfrm>
        </p:spPr>
        <p:txBody>
          <a:bodyPr rtlCol="0"/>
          <a:lstStyle/>
          <a:p>
            <a:pPr algn="ctr" rtl="0"/>
            <a:r>
              <a:rPr lang="pt-BR" dirty="0"/>
              <a:t>1º Relatório do Quadrimestre Anterior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57330" y="4499219"/>
            <a:ext cx="2667888" cy="953337"/>
          </a:xfrm>
        </p:spPr>
        <p:txBody>
          <a:bodyPr rtlCol="0"/>
          <a:lstStyle/>
          <a:p>
            <a:pPr algn="ctr" rtl="0"/>
            <a:r>
              <a:rPr lang="pt-BR" dirty="0">
                <a:latin typeface="+mj-lt"/>
              </a:rPr>
              <a:t>Janeiro – Abril de 2021</a:t>
            </a:r>
          </a:p>
          <a:p>
            <a:pPr algn="ctr" rtl="0"/>
            <a:r>
              <a:rPr lang="pt-BR" dirty="0">
                <a:latin typeface="+mj-lt"/>
              </a:rPr>
              <a:t>TUNÁPOLIS - SC</a:t>
            </a:r>
            <a:endParaRPr lang="pt-BR" dirty="0"/>
          </a:p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9E2AD339-89F9-44E7-A851-B1D125D915C3}"/>
              </a:ext>
            </a:extLst>
          </p:cNvPr>
          <p:cNvSpPr txBox="1">
            <a:spLocks/>
          </p:cNvSpPr>
          <p:nvPr/>
        </p:nvSpPr>
        <p:spPr>
          <a:xfrm>
            <a:off x="888522" y="358946"/>
            <a:ext cx="4941477" cy="61086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pt-BR" sz="3400" b="1" i="0" kern="1200" spc="100" baseline="0" dirty="0">
                <a:latin typeface="+mj-lt"/>
                <a:ea typeface="+mj-ea"/>
                <a:cs typeface="+mj-cs"/>
              </a:rPr>
              <a:t>Produção Ambulatorial</a:t>
            </a: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83E4548C-98D3-4969-B805-92BBBFDFC5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399555"/>
              </p:ext>
            </p:extLst>
          </p:nvPr>
        </p:nvGraphicFramePr>
        <p:xfrm>
          <a:off x="2759978" y="1165054"/>
          <a:ext cx="6962863" cy="53895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29468">
                  <a:extLst>
                    <a:ext uri="{9D8B030D-6E8A-4147-A177-3AD203B41FA5}">
                      <a16:colId xmlns:a16="http://schemas.microsoft.com/office/drawing/2014/main" val="3825944549"/>
                    </a:ext>
                  </a:extLst>
                </a:gridCol>
                <a:gridCol w="3405930">
                  <a:extLst>
                    <a:ext uri="{9D8B030D-6E8A-4147-A177-3AD203B41FA5}">
                      <a16:colId xmlns:a16="http://schemas.microsoft.com/office/drawing/2014/main" val="2261568270"/>
                    </a:ext>
                  </a:extLst>
                </a:gridCol>
                <a:gridCol w="604007">
                  <a:extLst>
                    <a:ext uri="{9D8B030D-6E8A-4147-A177-3AD203B41FA5}">
                      <a16:colId xmlns:a16="http://schemas.microsoft.com/office/drawing/2014/main" val="2542691493"/>
                    </a:ext>
                  </a:extLst>
                </a:gridCol>
                <a:gridCol w="1023458">
                  <a:extLst>
                    <a:ext uri="{9D8B030D-6E8A-4147-A177-3AD203B41FA5}">
                      <a16:colId xmlns:a16="http://schemas.microsoft.com/office/drawing/2014/main" val="1348180150"/>
                    </a:ext>
                  </a:extLst>
                </a:gridCol>
              </a:tblGrid>
              <a:tr h="128636">
                <a:tc>
                  <a:txBody>
                    <a:bodyPr/>
                    <a:lstStyle/>
                    <a:p>
                      <a:pPr algn="ctr" fontAlgn="ctr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Procedimento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68325"/>
                  </a:ext>
                </a:extLst>
              </a:tr>
              <a:tr h="1286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CIS AMOSC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- Ressonância Magnética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928506"/>
                  </a:ext>
                </a:extLst>
              </a:tr>
              <a:tr h="1286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SECRETARIA MUNICIPAL DE SAUDE DE TUNAPOLIS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Espirometria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42903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- Audiometria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920868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- Consultas Especializadas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580500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- Exames Ultrassonográficos (Doppler) E Ecografias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370360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- Procedimentos Ambulatoriais Em Neurologia / Exames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971504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- Procedimentos Ambulatoriais Em Oftalmologia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347642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- Ultrassonografia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579940"/>
                  </a:ext>
                </a:extLst>
              </a:tr>
              <a:tr h="1869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Teste De Esforço Ou Teste Ergométrico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AGE/FALTA/EXEC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562790"/>
                  </a:ext>
                </a:extLst>
              </a:tr>
              <a:tr h="128636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UNIDADE DE SAUDE DA FAMILIA I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 Consulta Em Nutrição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303530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Em Cirurgia Geral - Pré-operatório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430570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Em Fisioterapia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266818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Em Ginecologia - Geral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508755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Em Neurologia - Adulto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126471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Em Neurologia Pediatria - Retorno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662643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Em Oftalmologia Catarata - Retorno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694159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Em Ortopedia - Retorno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182587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Em Pediatria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193417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Em Psicologia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040279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Em Psiquiatria -Geral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9525" marR="9525" marT="9525" marB="0" anchor="b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425377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Em Reumatologia - Geral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85546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- Diagnostico Em </a:t>
                      </a:r>
                      <a:r>
                        <a:rPr lang="pt-B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Clinico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646067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- Anatomopatologia E Citopatologia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778102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- Diagnostico Por Imagem - Radiografia Simples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746496"/>
                  </a:ext>
                </a:extLst>
              </a:tr>
              <a:tr h="12863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UNIDADE DE SAUDE DA FAMILIA 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Colposcopia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917127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Em Cardiologia - Pediatria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705861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Em Fonoaudiologia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278207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Ecocardiograma Infantil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968597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- Diagnostico Por Imagem - Radiografia Simples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657341"/>
                  </a:ext>
                </a:extLst>
              </a:tr>
              <a:tr h="1286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- Pequenas Cirurgias - Local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857900"/>
                  </a:ext>
                </a:extLst>
              </a:tr>
              <a:tr h="1829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Ultrassonografia Obstétrica - Morfológico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145972"/>
                  </a:ext>
                </a:extLst>
              </a:tr>
              <a:tr h="12863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9525" marR="9525" marT="9525" marB="0" anchor="b">
                    <a:solidFill>
                      <a:srgbClr val="FDF4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375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030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8026B5-2F88-BA48-A996-4A13FDFAA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8534204" cy="610863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Orçamento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5ABDF8F-0AD5-5C43-9EF3-8679B9897E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 err="1"/>
              <a:t>xxx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782A119-28D1-B54D-A879-A0DDEC296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86446"/>
            <a:ext cx="3036477" cy="1942138"/>
          </a:xfrm>
        </p:spPr>
        <p:txBody>
          <a:bodyPr rtlCol="0"/>
          <a:lstStyle/>
          <a:p>
            <a:pPr rtl="0"/>
            <a:r>
              <a:rPr lang="pt-BR" dirty="0" err="1"/>
              <a:t>aaa</a:t>
            </a:r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55E5840-ED0D-0349-88F3-4E90A009498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83523" y="2219504"/>
            <a:ext cx="3036477" cy="404216"/>
          </a:xfrm>
        </p:spPr>
        <p:txBody>
          <a:bodyPr rtlCol="0"/>
          <a:lstStyle/>
          <a:p>
            <a:pPr rtl="0"/>
            <a:r>
              <a:rPr lang="pt-BR" dirty="0" err="1"/>
              <a:t>xxx</a:t>
            </a:r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4801285-85FB-FD43-9631-322998389AF0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 rtlCol="0"/>
          <a:lstStyle/>
          <a:p>
            <a:pPr rtl="0"/>
            <a:r>
              <a:rPr lang="pt-BR" dirty="0" err="1"/>
              <a:t>xx</a:t>
            </a:r>
            <a:endParaRPr lang="pt-BR" dirty="0"/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8820E658-15B8-6C4B-A736-3D894774670E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BR" dirty="0" err="1"/>
              <a:t>xxx</a:t>
            </a:r>
            <a:endParaRPr lang="pt-BR" dirty="0"/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7F52F621-1B1F-5E49-939F-12BD1A0FD522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BR" dirty="0" err="1"/>
              <a:t>xxx</a:t>
            </a:r>
            <a:endParaRPr lang="pt-BR" dirty="0"/>
          </a:p>
          <a:p>
            <a:pPr marL="0" indent="0" rtl="0">
              <a:buNone/>
            </a:pPr>
            <a:endParaRPr lang="pt-BR" dirty="0"/>
          </a:p>
          <a:p>
            <a:pPr marL="0" indent="0" rtl="0">
              <a:buNone/>
            </a:pPr>
            <a:endParaRPr lang="pt-BR" dirty="0"/>
          </a:p>
          <a:p>
            <a:pPr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5483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0845" y="4086348"/>
            <a:ext cx="4903377" cy="610863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dirty="0"/>
              <a:t>Obrigada pela atenção!</a:t>
            </a:r>
          </a:p>
        </p:txBody>
      </p:sp>
      <p:pic>
        <p:nvPicPr>
          <p:cNvPr id="13" name="Espaço Reservado para Imagem 12" descr="Retrato de um membro da equipe">
            <a:extLst>
              <a:ext uri="{FF2B5EF4-FFF2-40B4-BE49-F238E27FC236}">
                <a16:creationId xmlns:a16="http://schemas.microsoft.com/office/drawing/2014/main" id="{EC944911-7CDD-41CC-A7F0-5B0CF85D545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3667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pt-BR" dirty="0"/>
              <a:t>Dados demográficos</a:t>
            </a:r>
          </a:p>
        </p:txBody>
      </p:sp>
      <p:pic>
        <p:nvPicPr>
          <p:cNvPr id="36" name="Imagem 35">
            <a:extLst>
              <a:ext uri="{FF2B5EF4-FFF2-40B4-BE49-F238E27FC236}">
                <a16:creationId xmlns:a16="http://schemas.microsoft.com/office/drawing/2014/main" id="{9CBE027E-1852-49B2-8100-FB1AA53880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8244" y="1668686"/>
            <a:ext cx="4870039" cy="3616886"/>
          </a:xfrm>
          <a:prstGeom prst="rect">
            <a:avLst/>
          </a:prstGeom>
        </p:spPr>
      </p:pic>
      <p:sp>
        <p:nvSpPr>
          <p:cNvPr id="37" name="Texto Explicativo 1 15">
            <a:extLst>
              <a:ext uri="{FF2B5EF4-FFF2-40B4-BE49-F238E27FC236}">
                <a16:creationId xmlns:a16="http://schemas.microsoft.com/office/drawing/2014/main" id="{75A2214B-DD65-494E-9B00-4FE1A42B75CA}"/>
              </a:ext>
            </a:extLst>
          </p:cNvPr>
          <p:cNvSpPr/>
          <p:nvPr/>
        </p:nvSpPr>
        <p:spPr>
          <a:xfrm>
            <a:off x="1612235" y="2282278"/>
            <a:ext cx="1296987" cy="511175"/>
          </a:xfrm>
          <a:prstGeom prst="borderCallout1">
            <a:avLst>
              <a:gd name="adj1" fmla="val 46098"/>
              <a:gd name="adj2" fmla="val 102433"/>
              <a:gd name="adj3" fmla="val 48280"/>
              <a:gd name="adj4" fmla="val 1991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dirty="0"/>
              <a:t>21,3%</a:t>
            </a:r>
          </a:p>
        </p:txBody>
      </p:sp>
      <p:sp>
        <p:nvSpPr>
          <p:cNvPr id="38" name="Chave direita 12">
            <a:extLst>
              <a:ext uri="{FF2B5EF4-FFF2-40B4-BE49-F238E27FC236}">
                <a16:creationId xmlns:a16="http://schemas.microsoft.com/office/drawing/2014/main" id="{AE7826A8-0936-4B2B-8A2B-D5ED846FD5D2}"/>
              </a:ext>
            </a:extLst>
          </p:cNvPr>
          <p:cNvSpPr/>
          <p:nvPr/>
        </p:nvSpPr>
        <p:spPr>
          <a:xfrm rot="10800000">
            <a:off x="4163416" y="2051623"/>
            <a:ext cx="504827" cy="1020121"/>
          </a:xfrm>
          <a:prstGeom prst="rightBrace">
            <a:avLst>
              <a:gd name="adj1" fmla="val 8333"/>
              <a:gd name="adj2" fmla="val 50415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9" name="Chave direita 12">
            <a:extLst>
              <a:ext uri="{FF2B5EF4-FFF2-40B4-BE49-F238E27FC236}">
                <a16:creationId xmlns:a16="http://schemas.microsoft.com/office/drawing/2014/main" id="{4A733617-2C4A-419C-8F78-7245AE9BC772}"/>
              </a:ext>
            </a:extLst>
          </p:cNvPr>
          <p:cNvSpPr/>
          <p:nvPr/>
        </p:nvSpPr>
        <p:spPr>
          <a:xfrm rot="10800000">
            <a:off x="4163417" y="3071745"/>
            <a:ext cx="504825" cy="1089194"/>
          </a:xfrm>
          <a:prstGeom prst="rightBrace">
            <a:avLst>
              <a:gd name="adj1" fmla="val 21627"/>
              <a:gd name="adj2" fmla="val 50415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0" name="Texto Explicativo 1 15">
            <a:extLst>
              <a:ext uri="{FF2B5EF4-FFF2-40B4-BE49-F238E27FC236}">
                <a16:creationId xmlns:a16="http://schemas.microsoft.com/office/drawing/2014/main" id="{1CD9CD64-169A-4468-B22E-35BB75C27524}"/>
              </a:ext>
            </a:extLst>
          </p:cNvPr>
          <p:cNvSpPr/>
          <p:nvPr/>
        </p:nvSpPr>
        <p:spPr>
          <a:xfrm>
            <a:off x="1612235" y="3484843"/>
            <a:ext cx="1296987" cy="511175"/>
          </a:xfrm>
          <a:prstGeom prst="borderCallout1">
            <a:avLst>
              <a:gd name="adj1" fmla="val 46098"/>
              <a:gd name="adj2" fmla="val 102433"/>
              <a:gd name="adj3" fmla="val 20329"/>
              <a:gd name="adj4" fmla="val 20794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dirty="0"/>
              <a:t>56,8%</a:t>
            </a:r>
          </a:p>
        </p:txBody>
      </p:sp>
      <p:sp>
        <p:nvSpPr>
          <p:cNvPr id="41" name="Texto Explicativo 1 15">
            <a:extLst>
              <a:ext uri="{FF2B5EF4-FFF2-40B4-BE49-F238E27FC236}">
                <a16:creationId xmlns:a16="http://schemas.microsoft.com/office/drawing/2014/main" id="{408948F5-300B-41EB-8609-34C09C5109FC}"/>
              </a:ext>
            </a:extLst>
          </p:cNvPr>
          <p:cNvSpPr/>
          <p:nvPr/>
        </p:nvSpPr>
        <p:spPr>
          <a:xfrm>
            <a:off x="1612234" y="4494934"/>
            <a:ext cx="1296987" cy="511175"/>
          </a:xfrm>
          <a:prstGeom prst="borderCallout1">
            <a:avLst>
              <a:gd name="adj1" fmla="val 46098"/>
              <a:gd name="adj2" fmla="val 102433"/>
              <a:gd name="adj3" fmla="val 18107"/>
              <a:gd name="adj4" fmla="val 20051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dirty="0"/>
              <a:t>21,8%</a:t>
            </a:r>
          </a:p>
        </p:txBody>
      </p:sp>
      <p:sp>
        <p:nvSpPr>
          <p:cNvPr id="42" name="Chave direita 12">
            <a:extLst>
              <a:ext uri="{FF2B5EF4-FFF2-40B4-BE49-F238E27FC236}">
                <a16:creationId xmlns:a16="http://schemas.microsoft.com/office/drawing/2014/main" id="{C154DEA2-59C5-4475-9FD9-0F8B0D8D2D03}"/>
              </a:ext>
            </a:extLst>
          </p:cNvPr>
          <p:cNvSpPr/>
          <p:nvPr/>
        </p:nvSpPr>
        <p:spPr>
          <a:xfrm rot="10800000">
            <a:off x="4184285" y="4181390"/>
            <a:ext cx="504825" cy="843616"/>
          </a:xfrm>
          <a:prstGeom prst="rightBrace">
            <a:avLst>
              <a:gd name="adj1" fmla="val 8333"/>
              <a:gd name="adj2" fmla="val 50415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A1CF381E-01C1-4E60-9DD5-2753952C54A8}"/>
              </a:ext>
            </a:extLst>
          </p:cNvPr>
          <p:cNvSpPr txBox="1"/>
          <p:nvPr/>
        </p:nvSpPr>
        <p:spPr>
          <a:xfrm>
            <a:off x="964023" y="5365223"/>
            <a:ext cx="10475965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rgbClr val="000000"/>
                </a:solidFill>
                <a:latin typeface="Helvetica Neue"/>
              </a:rPr>
              <a:t>R</a:t>
            </a:r>
            <a:r>
              <a:rPr lang="pt-BR" sz="1500" b="0" i="0" dirty="0">
                <a:solidFill>
                  <a:srgbClr val="000000"/>
                </a:solidFill>
                <a:effectLst/>
                <a:latin typeface="Helvetica Neue"/>
              </a:rPr>
              <a:t>edução na estimativa populacional de 0,78% em relação ao mesmo período do ano passado.</a:t>
            </a:r>
          </a:p>
          <a:p>
            <a:endParaRPr lang="pt-BR" sz="1500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b="0" i="0" dirty="0">
                <a:solidFill>
                  <a:srgbClr val="000000"/>
                </a:solidFill>
                <a:effectLst/>
                <a:latin typeface="Helvetica Neue"/>
              </a:rPr>
              <a:t>No registro em sistemas da AB o Município possui um total de 5.566 habitantes sendo que 20 % da população total.</a:t>
            </a: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64384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3D9D11-7B5F-4267-BB5C-84B22BFEC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5465960" cy="610863"/>
          </a:xfrm>
        </p:spPr>
        <p:txBody>
          <a:bodyPr>
            <a:normAutofit fontScale="90000"/>
          </a:bodyPr>
          <a:lstStyle/>
          <a:p>
            <a:r>
              <a:rPr lang="pt-BR" sz="4000" dirty="0"/>
              <a:t>População – Sistema AB </a:t>
            </a:r>
          </a:p>
        </p:txBody>
      </p:sp>
      <p:graphicFrame>
        <p:nvGraphicFramePr>
          <p:cNvPr id="24" name="Tabela 24">
            <a:extLst>
              <a:ext uri="{FF2B5EF4-FFF2-40B4-BE49-F238E27FC236}">
                <a16:creationId xmlns:a16="http://schemas.microsoft.com/office/drawing/2014/main" id="{F9D7EB85-B237-46DB-9BAC-7306BE08A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785857"/>
              </p:ext>
            </p:extLst>
          </p:nvPr>
        </p:nvGraphicFramePr>
        <p:xfrm>
          <a:off x="4763882" y="1750771"/>
          <a:ext cx="5465960" cy="4291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490">
                  <a:extLst>
                    <a:ext uri="{9D8B030D-6E8A-4147-A177-3AD203B41FA5}">
                      <a16:colId xmlns:a16="http://schemas.microsoft.com/office/drawing/2014/main" val="4142842703"/>
                    </a:ext>
                  </a:extLst>
                </a:gridCol>
                <a:gridCol w="1366490">
                  <a:extLst>
                    <a:ext uri="{9D8B030D-6E8A-4147-A177-3AD203B41FA5}">
                      <a16:colId xmlns:a16="http://schemas.microsoft.com/office/drawing/2014/main" val="754261719"/>
                    </a:ext>
                  </a:extLst>
                </a:gridCol>
                <a:gridCol w="1366490">
                  <a:extLst>
                    <a:ext uri="{9D8B030D-6E8A-4147-A177-3AD203B41FA5}">
                      <a16:colId xmlns:a16="http://schemas.microsoft.com/office/drawing/2014/main" val="287002990"/>
                    </a:ext>
                  </a:extLst>
                </a:gridCol>
                <a:gridCol w="1366490">
                  <a:extLst>
                    <a:ext uri="{9D8B030D-6E8A-4147-A177-3AD203B41FA5}">
                      <a16:colId xmlns:a16="http://schemas.microsoft.com/office/drawing/2014/main" val="833450327"/>
                    </a:ext>
                  </a:extLst>
                </a:gridCol>
              </a:tblGrid>
              <a:tr h="268474"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Descrição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Masculino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Feminino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200" b="1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Total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2551849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Menos de 01 ano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72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23985120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01 ano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34259535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02 anos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60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92601296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03 anos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64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4456881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04 anos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4599042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05 a 09 anos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343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55956172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10 a 14 anos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327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97494089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15 a 19 anos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338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0597602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20 a 24 anos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403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00269349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25 a 29 anos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385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24328395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30 a 34 anos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404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7804843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35 a 39 anos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406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1879742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40 a 44 anos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365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5303555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45 a 49 anos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362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0317891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50 a 54 anos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407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09245213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55 a 59 anos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390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15726745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60 a 64 anos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353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5739562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65 a 69 anos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244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73909331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70 a 74 anos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219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7405093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75 a 79 anos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136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62505351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80 anos ou mais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162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2514011"/>
                  </a:ext>
                </a:extLst>
              </a:tr>
              <a:tr h="179986"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Total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5566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20694029"/>
                  </a:ext>
                </a:extLst>
              </a:tr>
            </a:tbl>
          </a:graphicData>
        </a:graphic>
      </p:graphicFrame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6ACDDCD8-F522-466F-AA73-A8750B821F28}"/>
              </a:ext>
            </a:extLst>
          </p:cNvPr>
          <p:cNvSpPr/>
          <p:nvPr/>
        </p:nvSpPr>
        <p:spPr>
          <a:xfrm>
            <a:off x="4454554" y="2011260"/>
            <a:ext cx="6098796" cy="1477327"/>
          </a:xfrm>
          <a:prstGeom prst="round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AF606087-73DF-4C63-AC21-3E992E4F6177}"/>
              </a:ext>
            </a:extLst>
          </p:cNvPr>
          <p:cNvSpPr txBox="1"/>
          <p:nvPr/>
        </p:nvSpPr>
        <p:spPr>
          <a:xfrm>
            <a:off x="818049" y="2942870"/>
            <a:ext cx="311926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Helvetica Neue"/>
              </a:rPr>
              <a:t>A maior divergência entre a estimativa e os cadastros ativos é a população entre a faixa etária 0-19 anos que a diferença é de 364 pessoas.</a:t>
            </a:r>
            <a:endParaRPr lang="pt-BR" dirty="0"/>
          </a:p>
        </p:txBody>
      </p: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ABF83029-8787-474D-BAF3-E3C958650FB0}"/>
              </a:ext>
            </a:extLst>
          </p:cNvPr>
          <p:cNvCxnSpPr>
            <a:cxnSpLocks/>
          </p:cNvCxnSpPr>
          <p:nvPr/>
        </p:nvCxnSpPr>
        <p:spPr>
          <a:xfrm flipV="1">
            <a:off x="3937309" y="2749923"/>
            <a:ext cx="367991" cy="192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423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353F689-2E51-BF4F-AE47-7CEB7CC4C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99" y="610615"/>
            <a:ext cx="5131977" cy="610863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dirty="0"/>
              <a:t>Morbidade Hospitalar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17F80A9-6337-524E-AC61-32C5AFEE8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1787" y="3170208"/>
            <a:ext cx="4068661" cy="2795232"/>
          </a:xfrm>
        </p:spPr>
        <p:txBody>
          <a:bodyPr rtlCol="0"/>
          <a:lstStyle/>
          <a:p>
            <a:pPr marL="285750" indent="-285750" algn="just" rtl="0">
              <a:buFont typeface="Arial" panose="020B0604020202020204" pitchFamily="34" charset="0"/>
              <a:buChar char="•"/>
            </a:pPr>
            <a:r>
              <a:rPr lang="pt-BR" b="0" i="0" dirty="0">
                <a:solidFill>
                  <a:srgbClr val="000000"/>
                </a:solidFill>
                <a:effectLst/>
                <a:latin typeface="Helvetica Neue"/>
              </a:rPr>
              <a:t>Houve uma redução de 24% em relação ao mesmo período de 2020. </a:t>
            </a:r>
          </a:p>
          <a:p>
            <a:pPr marL="285750" indent="-285750" algn="just" rtl="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  <a:latin typeface="Helvetica Neue"/>
              </a:rPr>
              <a:t>A</a:t>
            </a:r>
            <a:r>
              <a:rPr lang="pt-BR" b="0" i="0" dirty="0">
                <a:solidFill>
                  <a:srgbClr val="000000"/>
                </a:solidFill>
                <a:effectLst/>
                <a:latin typeface="Helvetica Neue"/>
              </a:rPr>
              <a:t>umento de 275% das internações por doenças infecciosas e parasitárias.</a:t>
            </a:r>
            <a:endParaRPr lang="pt-BR" dirty="0"/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664DC623-E229-4C4A-86B8-A63B6ECB6F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252159"/>
              </p:ext>
            </p:extLst>
          </p:nvPr>
        </p:nvGraphicFramePr>
        <p:xfrm>
          <a:off x="5683890" y="1308683"/>
          <a:ext cx="6027141" cy="512202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3979643">
                  <a:extLst>
                    <a:ext uri="{9D8B030D-6E8A-4147-A177-3AD203B41FA5}">
                      <a16:colId xmlns:a16="http://schemas.microsoft.com/office/drawing/2014/main" val="2345429228"/>
                    </a:ext>
                  </a:extLst>
                </a:gridCol>
                <a:gridCol w="1057393">
                  <a:extLst>
                    <a:ext uri="{9D8B030D-6E8A-4147-A177-3AD203B41FA5}">
                      <a16:colId xmlns:a16="http://schemas.microsoft.com/office/drawing/2014/main" val="3013032696"/>
                    </a:ext>
                  </a:extLst>
                </a:gridCol>
                <a:gridCol w="990105">
                  <a:extLst>
                    <a:ext uri="{9D8B030D-6E8A-4147-A177-3AD203B41FA5}">
                      <a16:colId xmlns:a16="http://schemas.microsoft.com/office/drawing/2014/main" val="1407443858"/>
                    </a:ext>
                  </a:extLst>
                </a:gridCol>
              </a:tblGrid>
              <a:tr h="2852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2021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06453"/>
                  </a:ext>
                </a:extLst>
              </a:tr>
              <a:tr h="2506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I. Algumas doenças infecciosas e parasitárias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138382" marT="23064" marB="2306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881814210"/>
                  </a:ext>
                </a:extLst>
              </a:tr>
              <a:tr h="2506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II. Neoplasias (tumores)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138382" marT="23064" marB="23064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4081985491"/>
                  </a:ext>
                </a:extLst>
              </a:tr>
              <a:tr h="2506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III. Doenças sangue órgãos hemat e transt imunitár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138382" marT="23064" marB="23064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2700547478"/>
                  </a:ext>
                </a:extLst>
              </a:tr>
              <a:tr h="250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IV.  Doenças endócrinas nutricionais e metabólicas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28575" marB="28575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138382" marT="768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1416995435"/>
                  </a:ext>
                </a:extLst>
              </a:tr>
              <a:tr h="203899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V.   Transtornos mentais e comportamentais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138382" marT="768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4252265392"/>
                  </a:ext>
                </a:extLst>
              </a:tr>
              <a:tr h="2506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VI. Doenças do sistema nervoso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138382" marT="23064" marB="23064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743104262"/>
                  </a:ext>
                </a:extLst>
              </a:tr>
              <a:tr h="250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VII. Doenças do olho e anexos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28575" marB="2857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976155025"/>
                  </a:ext>
                </a:extLst>
              </a:tr>
              <a:tr h="203899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VIII. Doenças do ouvido e da apófise </a:t>
                      </a:r>
                      <a:r>
                        <a:rPr lang="pt-BR" sz="13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mastóide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1062743259"/>
                  </a:ext>
                </a:extLst>
              </a:tr>
              <a:tr h="203899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IX.  Doenças do aparelho circulatório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138382" marT="768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1742993628"/>
                  </a:ext>
                </a:extLst>
              </a:tr>
              <a:tr h="203899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X.   Doenças do aparelho respiratório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138382" marT="768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4115859812"/>
                  </a:ext>
                </a:extLst>
              </a:tr>
              <a:tr h="203899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XI.  Doenças do aparelho digestivo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138382" marT="768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1448821959"/>
                  </a:ext>
                </a:extLst>
              </a:tr>
              <a:tr h="203899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XII. Doenças da pele e do tecido subcutâneo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138382" marT="768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4238524371"/>
                  </a:ext>
                </a:extLst>
              </a:tr>
              <a:tr h="2506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XIII. Doenças </a:t>
                      </a:r>
                      <a:r>
                        <a:rPr lang="pt-BR" sz="13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sist</a:t>
                      </a:r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osteomuscular e tec conjuntivo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138382" marT="23064" marB="23064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1790540646"/>
                  </a:ext>
                </a:extLst>
              </a:tr>
              <a:tr h="250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XIV. Doenças do aparelho geniturinário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28575" marB="28575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138382" marT="768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3445054840"/>
                  </a:ext>
                </a:extLst>
              </a:tr>
              <a:tr h="203899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XV.  Gravidez parto e puerpério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138382" marT="768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1177980740"/>
                  </a:ext>
                </a:extLst>
              </a:tr>
              <a:tr h="203899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XVI. Algumas </a:t>
                      </a:r>
                      <a:r>
                        <a:rPr lang="pt-BR" sz="13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afec</a:t>
                      </a:r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originadas no período perinatal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138382" marT="768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100400587"/>
                  </a:ext>
                </a:extLst>
              </a:tr>
              <a:tr h="2506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XVII.Malf cong deformid e anomalias cromossômicas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28575" marB="28575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138382" marT="23064" marB="23064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1443207339"/>
                  </a:ext>
                </a:extLst>
              </a:tr>
              <a:tr h="250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XVIII.Sint sinais e achad anorm ex clín e laborat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28575" marB="28575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138382" marT="768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471759462"/>
                  </a:ext>
                </a:extLst>
              </a:tr>
              <a:tr h="203899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XIX. Lesões enven e alg out conseq causas externas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138382" marT="768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4157595552"/>
                  </a:ext>
                </a:extLst>
              </a:tr>
              <a:tr h="203899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u="none" strike="noStrike">
                          <a:solidFill>
                            <a:srgbClr val="000000"/>
                          </a:solidFill>
                          <a:effectLst/>
                        </a:rPr>
                        <a:t>XXI. Contatos com serviços de saúde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138382" marT="768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2708043147"/>
                  </a:ext>
                </a:extLst>
              </a:tr>
              <a:tr h="203899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Total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140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106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7688" marR="7688" marT="7688" marB="0" anchor="b"/>
                </a:tc>
                <a:extLst>
                  <a:ext uri="{0D108BD9-81ED-4DB2-BD59-A6C34878D82A}">
                    <a16:rowId xmlns:a16="http://schemas.microsoft.com/office/drawing/2014/main" val="1900012466"/>
                  </a:ext>
                </a:extLst>
              </a:tr>
            </a:tbl>
          </a:graphicData>
        </a:graphic>
      </p:graphicFrame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D4E90ADD-5619-41F1-A5DC-56FB0402EC93}"/>
              </a:ext>
            </a:extLst>
          </p:cNvPr>
          <p:cNvSpPr/>
          <p:nvPr/>
        </p:nvSpPr>
        <p:spPr>
          <a:xfrm>
            <a:off x="5259897" y="4613945"/>
            <a:ext cx="6568580" cy="293615"/>
          </a:xfrm>
          <a:prstGeom prst="round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b="1" dirty="0">
                <a:solidFill>
                  <a:schemeClr val="bg1"/>
                </a:solidFill>
              </a:rPr>
              <a:t>1º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8B0FFBB5-2C88-4F65-AFAD-1BC8B71F4A12}"/>
              </a:ext>
            </a:extLst>
          </p:cNvPr>
          <p:cNvSpPr/>
          <p:nvPr/>
        </p:nvSpPr>
        <p:spPr>
          <a:xfrm>
            <a:off x="5259897" y="1596208"/>
            <a:ext cx="6568580" cy="293615"/>
          </a:xfrm>
          <a:prstGeom prst="roundRect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b="1" dirty="0">
                <a:solidFill>
                  <a:schemeClr val="bg1"/>
                </a:solidFill>
              </a:rPr>
              <a:t>2º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C7913CE9-114B-4A9E-8FCE-F814F769B7A4}"/>
              </a:ext>
            </a:extLst>
          </p:cNvPr>
          <p:cNvSpPr/>
          <p:nvPr/>
        </p:nvSpPr>
        <p:spPr>
          <a:xfrm>
            <a:off x="5259897" y="4847957"/>
            <a:ext cx="6568580" cy="29361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b="1" dirty="0">
                <a:solidFill>
                  <a:schemeClr val="bg1"/>
                </a:solidFill>
              </a:rPr>
              <a:t>3º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F5F45267-BDFC-416B-80B4-C6C82F25284C}"/>
              </a:ext>
            </a:extLst>
          </p:cNvPr>
          <p:cNvSpPr/>
          <p:nvPr/>
        </p:nvSpPr>
        <p:spPr>
          <a:xfrm>
            <a:off x="11199303" y="1090570"/>
            <a:ext cx="629174" cy="5452844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24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">
            <a:extLst>
              <a:ext uri="{FF2B5EF4-FFF2-40B4-BE49-F238E27FC236}">
                <a16:creationId xmlns:a16="http://schemas.microsoft.com/office/drawing/2014/main" id="{8C0F0D8B-AF67-4581-9533-1E605AD8D6CC}"/>
              </a:ext>
            </a:extLst>
          </p:cNvPr>
          <p:cNvSpPr txBox="1">
            <a:spLocks/>
          </p:cNvSpPr>
          <p:nvPr/>
        </p:nvSpPr>
        <p:spPr>
          <a:xfrm>
            <a:off x="964023" y="879063"/>
            <a:ext cx="8698961" cy="61086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/>
              <a:t>Mortalidade</a:t>
            </a:r>
            <a:endParaRPr lang="pt-BR" dirty="0"/>
          </a:p>
        </p:txBody>
      </p:sp>
      <p:graphicFrame>
        <p:nvGraphicFramePr>
          <p:cNvPr id="23" name="Tabela 22">
            <a:extLst>
              <a:ext uri="{FF2B5EF4-FFF2-40B4-BE49-F238E27FC236}">
                <a16:creationId xmlns:a16="http://schemas.microsoft.com/office/drawing/2014/main" id="{4CD2F672-9865-4328-A153-A570A46B7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551896"/>
              </p:ext>
            </p:extLst>
          </p:nvPr>
        </p:nvGraphicFramePr>
        <p:xfrm>
          <a:off x="3174709" y="2202680"/>
          <a:ext cx="5842582" cy="3776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4627">
                  <a:extLst>
                    <a:ext uri="{9D8B030D-6E8A-4147-A177-3AD203B41FA5}">
                      <a16:colId xmlns:a16="http://schemas.microsoft.com/office/drawing/2014/main" val="1533906835"/>
                    </a:ext>
                  </a:extLst>
                </a:gridCol>
                <a:gridCol w="947955">
                  <a:extLst>
                    <a:ext uri="{9D8B030D-6E8A-4147-A177-3AD203B41FA5}">
                      <a16:colId xmlns:a16="http://schemas.microsoft.com/office/drawing/2014/main" val="3883788172"/>
                    </a:ext>
                  </a:extLst>
                </a:gridCol>
              </a:tblGrid>
              <a:tr h="3015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666666"/>
                          </a:solidFill>
                          <a:effectLst/>
                          <a:latin typeface="Helvetica Neue"/>
                        </a:rPr>
                        <a:t>Causas Capítulos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666666"/>
                          </a:solidFill>
                          <a:effectLst/>
                          <a:latin typeface="Helvetica Neue"/>
                        </a:rPr>
                        <a:t>Jan-Mar</a:t>
                      </a:r>
                    </a:p>
                  </a:txBody>
                  <a:tcPr marL="171450" marR="9525" marT="9525" marB="0" anchor="ctr"/>
                </a:tc>
                <a:extLst>
                  <a:ext uri="{0D108BD9-81ED-4DB2-BD59-A6C34878D82A}">
                    <a16:rowId xmlns:a16="http://schemas.microsoft.com/office/drawing/2014/main" val="3594533140"/>
                  </a:ext>
                </a:extLst>
              </a:tr>
              <a:tr h="470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i="0" u="none" strike="noStrike" dirty="0" err="1">
                          <a:solidFill>
                            <a:srgbClr val="666666"/>
                          </a:solidFill>
                          <a:effectLst/>
                          <a:latin typeface="Helvetica Neue"/>
                        </a:rPr>
                        <a:t>Alg</a:t>
                      </a:r>
                      <a:r>
                        <a:rPr lang="pt-BR" sz="1300" b="1" i="0" u="none" strike="noStrike" dirty="0">
                          <a:solidFill>
                            <a:srgbClr val="666666"/>
                          </a:solidFill>
                          <a:effectLst/>
                          <a:latin typeface="Helvetica Neue"/>
                        </a:rPr>
                        <a:t> </a:t>
                      </a:r>
                      <a:r>
                        <a:rPr lang="pt-BR" sz="1300" b="1" i="0" u="none" strike="noStrike" dirty="0" err="1">
                          <a:solidFill>
                            <a:srgbClr val="666666"/>
                          </a:solidFill>
                          <a:effectLst/>
                          <a:latin typeface="Helvetica Neue"/>
                        </a:rPr>
                        <a:t>dças</a:t>
                      </a:r>
                      <a:r>
                        <a:rPr lang="pt-BR" sz="1300" b="1" i="0" u="none" strike="noStrike" dirty="0">
                          <a:solidFill>
                            <a:srgbClr val="666666"/>
                          </a:solidFill>
                          <a:effectLst/>
                          <a:latin typeface="Helvetica Neue"/>
                        </a:rPr>
                        <a:t> infecciosas e parasitárias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solidFill>
                            <a:srgbClr val="666666"/>
                          </a:solidFill>
                          <a:effectLst/>
                          <a:latin typeface="Helvetica Neue"/>
                        </a:rPr>
                        <a:t>2</a:t>
                      </a:r>
                    </a:p>
                  </a:txBody>
                  <a:tcPr marL="9525" marR="171450" marT="190500" marB="190500" anchor="ctr"/>
                </a:tc>
                <a:extLst>
                  <a:ext uri="{0D108BD9-81ED-4DB2-BD59-A6C34878D82A}">
                    <a16:rowId xmlns:a16="http://schemas.microsoft.com/office/drawing/2014/main" val="1346079463"/>
                  </a:ext>
                </a:extLst>
              </a:tr>
              <a:tr h="470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i="0" u="none" strike="noStrike" dirty="0">
                          <a:solidFill>
                            <a:srgbClr val="666666"/>
                          </a:solidFill>
                          <a:effectLst/>
                          <a:latin typeface="Helvetica Neue"/>
                        </a:rPr>
                        <a:t>Doenças do aparelho circulatório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solidFill>
                            <a:srgbClr val="666666"/>
                          </a:solidFill>
                          <a:effectLst/>
                          <a:latin typeface="Helvetica Neue"/>
                        </a:rPr>
                        <a:t>2</a:t>
                      </a:r>
                    </a:p>
                  </a:txBody>
                  <a:tcPr marL="9525" marR="171450" marT="190500" marB="190500" anchor="ctr"/>
                </a:tc>
                <a:extLst>
                  <a:ext uri="{0D108BD9-81ED-4DB2-BD59-A6C34878D82A}">
                    <a16:rowId xmlns:a16="http://schemas.microsoft.com/office/drawing/2014/main" val="361730460"/>
                  </a:ext>
                </a:extLst>
              </a:tr>
              <a:tr h="470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i="0" u="none" strike="noStrike" dirty="0">
                          <a:solidFill>
                            <a:srgbClr val="666666"/>
                          </a:solidFill>
                          <a:effectLst/>
                          <a:latin typeface="Helvetica Neue"/>
                        </a:rPr>
                        <a:t>Doenças do aparelho respiratório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solidFill>
                            <a:srgbClr val="666666"/>
                          </a:solidFill>
                          <a:effectLst/>
                          <a:latin typeface="Helvetica Neue"/>
                        </a:rPr>
                        <a:t>3</a:t>
                      </a:r>
                    </a:p>
                  </a:txBody>
                  <a:tcPr marL="9525" marR="171450" marT="190500" marB="190500" anchor="ctr"/>
                </a:tc>
                <a:extLst>
                  <a:ext uri="{0D108BD9-81ED-4DB2-BD59-A6C34878D82A}">
                    <a16:rowId xmlns:a16="http://schemas.microsoft.com/office/drawing/2014/main" val="286814276"/>
                  </a:ext>
                </a:extLst>
              </a:tr>
              <a:tr h="470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i="0" u="none" strike="noStrike" dirty="0">
                          <a:solidFill>
                            <a:srgbClr val="666666"/>
                          </a:solidFill>
                          <a:effectLst/>
                          <a:latin typeface="Helvetica Neue"/>
                        </a:rPr>
                        <a:t>Doenças do aparelho geniturinário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solidFill>
                            <a:srgbClr val="666666"/>
                          </a:solidFill>
                          <a:effectLst/>
                          <a:latin typeface="Helvetica Neue"/>
                        </a:rPr>
                        <a:t>2</a:t>
                      </a:r>
                    </a:p>
                  </a:txBody>
                  <a:tcPr marL="9525" marR="171450" marT="190500" marB="190500" anchor="ctr"/>
                </a:tc>
                <a:extLst>
                  <a:ext uri="{0D108BD9-81ED-4DB2-BD59-A6C34878D82A}">
                    <a16:rowId xmlns:a16="http://schemas.microsoft.com/office/drawing/2014/main" val="758671139"/>
                  </a:ext>
                </a:extLst>
              </a:tr>
              <a:tr h="470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i="0" u="none" strike="noStrike" dirty="0">
                          <a:solidFill>
                            <a:srgbClr val="666666"/>
                          </a:solidFill>
                          <a:effectLst/>
                          <a:latin typeface="Helvetica Neue"/>
                        </a:rPr>
                        <a:t>Causas externas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solidFill>
                            <a:srgbClr val="666666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9525" marR="171450" marT="190500" marB="190500" anchor="ctr"/>
                </a:tc>
                <a:extLst>
                  <a:ext uri="{0D108BD9-81ED-4DB2-BD59-A6C34878D82A}">
                    <a16:rowId xmlns:a16="http://schemas.microsoft.com/office/drawing/2014/main" val="3532829679"/>
                  </a:ext>
                </a:extLst>
              </a:tr>
              <a:tr h="4708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i="0" u="none" strike="noStrike" dirty="0">
                          <a:solidFill>
                            <a:srgbClr val="666666"/>
                          </a:solidFill>
                          <a:effectLst/>
                          <a:latin typeface="Helvetica Neue"/>
                        </a:rPr>
                        <a:t>TOTAL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solidFill>
                            <a:srgbClr val="666666"/>
                          </a:solidFill>
                          <a:effectLst/>
                          <a:latin typeface="Helvetica Neue"/>
                        </a:rPr>
                        <a:t>10</a:t>
                      </a:r>
                    </a:p>
                  </a:txBody>
                  <a:tcPr marL="9525" marR="171450" marT="190500" marB="190500" anchor="ctr"/>
                </a:tc>
                <a:extLst>
                  <a:ext uri="{0D108BD9-81ED-4DB2-BD59-A6C34878D82A}">
                    <a16:rowId xmlns:a16="http://schemas.microsoft.com/office/drawing/2014/main" val="1533975460"/>
                  </a:ext>
                </a:extLst>
              </a:tr>
            </a:tbl>
          </a:graphicData>
        </a:graphic>
      </p:graphicFrame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D0CFD503-2650-4B79-8827-71715E660F18}"/>
              </a:ext>
            </a:extLst>
          </p:cNvPr>
          <p:cNvSpPr/>
          <p:nvPr/>
        </p:nvSpPr>
        <p:spPr>
          <a:xfrm>
            <a:off x="2741714" y="3744548"/>
            <a:ext cx="6568580" cy="453006"/>
          </a:xfrm>
          <a:prstGeom prst="round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b="1" dirty="0">
                <a:solidFill>
                  <a:schemeClr val="bg1"/>
                </a:solidFill>
              </a:rPr>
              <a:t>1º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93D57B8B-2BB8-4619-B81D-274D85AEA702}"/>
              </a:ext>
            </a:extLst>
          </p:cNvPr>
          <p:cNvSpPr txBox="1"/>
          <p:nvPr/>
        </p:nvSpPr>
        <p:spPr>
          <a:xfrm>
            <a:off x="2281368" y="5978937"/>
            <a:ext cx="74892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000000"/>
                </a:solidFill>
                <a:effectLst/>
                <a:latin typeface="Helvetica Neue"/>
              </a:rPr>
              <a:t>Predominaram os óbitos devido a Doenças do aparelho respiratório.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767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tângulo 46">
            <a:extLst>
              <a:ext uri="{FF2B5EF4-FFF2-40B4-BE49-F238E27FC236}">
                <a16:creationId xmlns:a16="http://schemas.microsoft.com/office/drawing/2014/main" id="{DEAB986B-10ED-4457-B9F4-15C80B7EED1C}"/>
              </a:ext>
            </a:extLst>
          </p:cNvPr>
          <p:cNvSpPr/>
          <p:nvPr/>
        </p:nvSpPr>
        <p:spPr>
          <a:xfrm>
            <a:off x="0" y="3162650"/>
            <a:ext cx="3464653" cy="382537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01EB1D7F-284F-6F46-99FA-EBB8ED69D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9337659" cy="610863"/>
          </a:xfrm>
        </p:spPr>
        <p:txBody>
          <a:bodyPr rtlCol="0">
            <a:noAutofit/>
          </a:bodyPr>
          <a:lstStyle/>
          <a:p>
            <a:pPr algn="l"/>
            <a:r>
              <a:rPr lang="pt-BR" sz="3600" i="0" dirty="0">
                <a:solidFill>
                  <a:srgbClr val="333333"/>
                </a:solidFill>
                <a:effectLst/>
                <a:latin typeface="Helvetica Neue"/>
              </a:rPr>
              <a:t>Dados da Produção de Serviços no SUS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890BD4A1-010D-4448-B192-43B0E6077666}"/>
              </a:ext>
            </a:extLst>
          </p:cNvPr>
          <p:cNvSpPr txBox="1"/>
          <p:nvPr/>
        </p:nvSpPr>
        <p:spPr>
          <a:xfrm>
            <a:off x="964022" y="1946246"/>
            <a:ext cx="6660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Helvetica Neue"/>
              </a:rPr>
              <a:t>Total de procedimentos na Atenção Básica: </a:t>
            </a:r>
            <a:r>
              <a:rPr lang="pt-BR" sz="1800" b="1" u="sng" dirty="0">
                <a:solidFill>
                  <a:schemeClr val="bg1"/>
                </a:solidFill>
                <a:effectLst/>
                <a:latin typeface="Helvetica Neue"/>
                <a:ea typeface="Times New Roman" panose="02020603050405020304" pitchFamily="18" charset="0"/>
              </a:rPr>
              <a:t>29526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1800" b="1" u="sng" dirty="0">
              <a:solidFill>
                <a:schemeClr val="bg1"/>
              </a:solidFill>
              <a:effectLst/>
              <a:latin typeface="Helvetica Neue"/>
              <a:ea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bg1"/>
                </a:solidFill>
                <a:latin typeface="Helvetica Neue"/>
              </a:rPr>
              <a:t>Entre os quais, os que tiveram maior quantidade são:</a:t>
            </a:r>
          </a:p>
          <a:p>
            <a:endParaRPr lang="pt-BR" dirty="0"/>
          </a:p>
        </p:txBody>
      </p:sp>
      <p:graphicFrame>
        <p:nvGraphicFramePr>
          <p:cNvPr id="43" name="Tabela 42">
            <a:extLst>
              <a:ext uri="{FF2B5EF4-FFF2-40B4-BE49-F238E27FC236}">
                <a16:creationId xmlns:a16="http://schemas.microsoft.com/office/drawing/2014/main" id="{1D78E211-BE61-40DB-BE53-50EB21C20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741785"/>
              </p:ext>
            </p:extLst>
          </p:nvPr>
        </p:nvGraphicFramePr>
        <p:xfrm>
          <a:off x="2100655" y="2945077"/>
          <a:ext cx="6855379" cy="3352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3211">
                  <a:extLst>
                    <a:ext uri="{9D8B030D-6E8A-4147-A177-3AD203B41FA5}">
                      <a16:colId xmlns:a16="http://schemas.microsoft.com/office/drawing/2014/main" val="1273661317"/>
                    </a:ext>
                  </a:extLst>
                </a:gridCol>
                <a:gridCol w="902168">
                  <a:extLst>
                    <a:ext uri="{9D8B030D-6E8A-4147-A177-3AD203B41FA5}">
                      <a16:colId xmlns:a16="http://schemas.microsoft.com/office/drawing/2014/main" val="2694412884"/>
                    </a:ext>
                  </a:extLst>
                </a:gridCol>
              </a:tblGrid>
              <a:tr h="2959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9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Procedimentos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Quantidade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9760249"/>
                  </a:ext>
                </a:extLst>
              </a:tr>
              <a:tr h="206348">
                <a:tc>
                  <a:txBody>
                    <a:bodyPr/>
                    <a:lstStyle/>
                    <a:p>
                      <a:pPr indent="1524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AFERIÇÃO DE TEMPERATURA</a:t>
                      </a:r>
                      <a:endParaRPr lang="pt-BR" sz="1100" b="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5059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617246"/>
                  </a:ext>
                </a:extLst>
              </a:tr>
              <a:tr h="206348">
                <a:tc>
                  <a:txBody>
                    <a:bodyPr/>
                    <a:lstStyle/>
                    <a:p>
                      <a:pPr indent="1524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CONSULTA MÉDICA EM ATENÇÃO PRIMÁRIA</a:t>
                      </a:r>
                      <a:endParaRPr lang="pt-BR" sz="1100" b="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4872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454176"/>
                  </a:ext>
                </a:extLst>
              </a:tr>
              <a:tr h="206348">
                <a:tc>
                  <a:txBody>
                    <a:bodyPr/>
                    <a:lstStyle/>
                    <a:p>
                      <a:pPr indent="1524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AFERIÇÃO DE PRESSÃO ARTERIAL</a:t>
                      </a:r>
                      <a:endParaRPr lang="pt-BR" sz="1100" b="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4701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788062"/>
                  </a:ext>
                </a:extLst>
              </a:tr>
              <a:tr h="206348">
                <a:tc>
                  <a:txBody>
                    <a:bodyPr/>
                    <a:lstStyle/>
                    <a:p>
                      <a:pPr indent="1524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AVALIAÇÃO ANTROPOMÉTRICA</a:t>
                      </a:r>
                      <a:endParaRPr lang="pt-BR" sz="1100" b="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4618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043115"/>
                  </a:ext>
                </a:extLst>
              </a:tr>
              <a:tr h="412695">
                <a:tc>
                  <a:txBody>
                    <a:bodyPr/>
                    <a:lstStyle/>
                    <a:p>
                      <a:pPr indent="1524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CONSULTA DE PROFISSIONAIS DE NÍVEL SUPERIOR NA ATENÇÃO PRIMÁRIA (EXCETO MÉDICO)</a:t>
                      </a:r>
                      <a:endParaRPr lang="pt-BR" sz="1100" b="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2788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54208831"/>
                  </a:ext>
                </a:extLst>
              </a:tr>
              <a:tr h="267858">
                <a:tc>
                  <a:txBody>
                    <a:bodyPr/>
                    <a:lstStyle/>
                    <a:p>
                      <a:pPr indent="1524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TESTE RÁPIDO PARA DETECÇÃO DE SARS-COVID-2</a:t>
                      </a:r>
                      <a:endParaRPr lang="pt-BR" sz="1100" b="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1041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602592"/>
                  </a:ext>
                </a:extLst>
              </a:tr>
              <a:tr h="272595">
                <a:tc>
                  <a:txBody>
                    <a:bodyPr/>
                    <a:lstStyle/>
                    <a:p>
                      <a:pPr indent="1524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ADMINISTRAÇÃO DE MEDICAMENTOS POR VIA INTRAMUSCULAR</a:t>
                      </a:r>
                      <a:endParaRPr lang="pt-BR" sz="1100" b="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940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49397682"/>
                  </a:ext>
                </a:extLst>
              </a:tr>
              <a:tr h="246103">
                <a:tc>
                  <a:txBody>
                    <a:bodyPr/>
                    <a:lstStyle/>
                    <a:p>
                      <a:pPr indent="1524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ADMINISTRAÇÃO DE MEDICAMENTOS POR VIA ENDOVENOSA</a:t>
                      </a:r>
                      <a:endParaRPr lang="pt-BR" sz="1100" b="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314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948156"/>
                  </a:ext>
                </a:extLst>
              </a:tr>
              <a:tr h="206348">
                <a:tc>
                  <a:txBody>
                    <a:bodyPr/>
                    <a:lstStyle/>
                    <a:p>
                      <a:pPr indent="1524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CURATIVO SIMPLES</a:t>
                      </a:r>
                      <a:endParaRPr lang="pt-BR" sz="1100" b="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292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535018"/>
                  </a:ext>
                </a:extLst>
              </a:tr>
              <a:tr h="206348">
                <a:tc>
                  <a:txBody>
                    <a:bodyPr/>
                    <a:lstStyle/>
                    <a:p>
                      <a:pPr indent="1524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MEDIÇÃO DE PESO</a:t>
                      </a:r>
                      <a:endParaRPr lang="pt-BR" sz="1100" b="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292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475893"/>
                  </a:ext>
                </a:extLst>
              </a:tr>
              <a:tr h="206348">
                <a:tc>
                  <a:txBody>
                    <a:bodyPr/>
                    <a:lstStyle/>
                    <a:p>
                      <a:pPr indent="1524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GLICEMIA CAPILAR</a:t>
                      </a:r>
                      <a:endParaRPr lang="pt-BR" sz="1100" b="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287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061491"/>
                  </a:ext>
                </a:extLst>
              </a:tr>
              <a:tr h="206348">
                <a:tc>
                  <a:txBody>
                    <a:bodyPr/>
                    <a:lstStyle/>
                    <a:p>
                      <a:pPr indent="1524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ORIENTAÇÃO DE HIGIENE BUCAL</a:t>
                      </a:r>
                      <a:endParaRPr lang="pt-BR" sz="1100" b="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281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703232"/>
                  </a:ext>
                </a:extLst>
              </a:tr>
              <a:tr h="206348">
                <a:tc>
                  <a:txBody>
                    <a:bodyPr/>
                    <a:lstStyle/>
                    <a:p>
                      <a:pPr indent="15240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MEDIÇÃO DE ALTURA</a:t>
                      </a:r>
                      <a:endParaRPr lang="pt-BR" sz="1100" b="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279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679690"/>
                  </a:ext>
                </a:extLst>
              </a:tr>
            </a:tbl>
          </a:graphicData>
        </a:graphic>
      </p:graphicFrame>
      <p:sp>
        <p:nvSpPr>
          <p:cNvPr id="45" name="Retângulo: Cantos Arredondados 44">
            <a:extLst>
              <a:ext uri="{FF2B5EF4-FFF2-40B4-BE49-F238E27FC236}">
                <a16:creationId xmlns:a16="http://schemas.microsoft.com/office/drawing/2014/main" id="{ABFA81BC-BDE6-4B61-8AAB-1C53D006CAC6}"/>
              </a:ext>
            </a:extLst>
          </p:cNvPr>
          <p:cNvSpPr/>
          <p:nvPr/>
        </p:nvSpPr>
        <p:spPr>
          <a:xfrm>
            <a:off x="1945441" y="3430928"/>
            <a:ext cx="7130642" cy="238747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Retângulo: Cantos Arredondados 45">
            <a:extLst>
              <a:ext uri="{FF2B5EF4-FFF2-40B4-BE49-F238E27FC236}">
                <a16:creationId xmlns:a16="http://schemas.microsoft.com/office/drawing/2014/main" id="{7BCE2A06-5AE3-4997-B5C3-CA79F498D18E}"/>
              </a:ext>
            </a:extLst>
          </p:cNvPr>
          <p:cNvSpPr/>
          <p:nvPr/>
        </p:nvSpPr>
        <p:spPr>
          <a:xfrm>
            <a:off x="1963023" y="4055130"/>
            <a:ext cx="7130642" cy="421747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5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ixaDeTexto 24">
            <a:extLst>
              <a:ext uri="{FF2B5EF4-FFF2-40B4-BE49-F238E27FC236}">
                <a16:creationId xmlns:a16="http://schemas.microsoft.com/office/drawing/2014/main" id="{93D57B8B-2BB8-4619-B81D-274D85AEA702}"/>
              </a:ext>
            </a:extLst>
          </p:cNvPr>
          <p:cNvSpPr txBox="1"/>
          <p:nvPr/>
        </p:nvSpPr>
        <p:spPr>
          <a:xfrm>
            <a:off x="627339" y="2236617"/>
            <a:ext cx="11394085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bg1"/>
                </a:solidFill>
                <a:latin typeface="Helvetica Neue"/>
              </a:rPr>
              <a:t>Total de procedimentos D</a:t>
            </a:r>
            <a:r>
              <a:rPr lang="pt-BR" b="0" i="0" dirty="0">
                <a:solidFill>
                  <a:srgbClr val="333333"/>
                </a:solidFill>
                <a:effectLst/>
                <a:latin typeface="Helvetica Neue"/>
              </a:rPr>
              <a:t>e Atenção Ambulatorial Especializada e Hospitalar: </a:t>
            </a:r>
            <a:r>
              <a:rPr lang="pt-BR" b="0" i="0" u="sng" dirty="0">
                <a:solidFill>
                  <a:srgbClr val="333333"/>
                </a:solidFill>
                <a:effectLst/>
                <a:latin typeface="Helvetica Neue"/>
              </a:rPr>
              <a:t>9961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0" i="0" u="sng" dirty="0">
              <a:solidFill>
                <a:srgbClr val="333333"/>
              </a:solidFill>
              <a:effectLst/>
              <a:latin typeface="Helvetica Neue"/>
            </a:endParaRPr>
          </a:p>
          <a:p>
            <a:pPr lvl="8"/>
            <a:r>
              <a:rPr lang="pt-BR" sz="1500" dirty="0">
                <a:solidFill>
                  <a:srgbClr val="333333"/>
                </a:solidFill>
                <a:latin typeface="Helvetica Neue"/>
              </a:rPr>
              <a:t>	Entre os 9961, os procedimentos que mais apareceram foram:</a:t>
            </a:r>
            <a:endParaRPr lang="pt-BR" sz="1500" dirty="0"/>
          </a:p>
        </p:txBody>
      </p:sp>
      <p:sp>
        <p:nvSpPr>
          <p:cNvPr id="6" name="Título 2">
            <a:extLst>
              <a:ext uri="{FF2B5EF4-FFF2-40B4-BE49-F238E27FC236}">
                <a16:creationId xmlns:a16="http://schemas.microsoft.com/office/drawing/2014/main" id="{37F20C14-AF8C-4F0E-9719-21F555EC0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10117835" cy="610863"/>
          </a:xfrm>
        </p:spPr>
        <p:txBody>
          <a:bodyPr rtlCol="0">
            <a:noAutofit/>
          </a:bodyPr>
          <a:lstStyle/>
          <a:p>
            <a:pPr algn="l"/>
            <a:r>
              <a:rPr lang="pt-BR" sz="3600" i="0" dirty="0">
                <a:solidFill>
                  <a:srgbClr val="333333"/>
                </a:solidFill>
                <a:effectLst/>
                <a:latin typeface="Helvetica Neue"/>
              </a:rPr>
              <a:t>Dados da Produção de Serviços no SUS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9B335AF-2C0E-41D6-9EC0-5AA25AD78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382372"/>
              </p:ext>
            </p:extLst>
          </p:nvPr>
        </p:nvGraphicFramePr>
        <p:xfrm>
          <a:off x="627339" y="3113780"/>
          <a:ext cx="3581400" cy="129730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307099771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9490722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Grupo procedimento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Qtd.aprovada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67610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01 Ações de promoção e prevenção em saúde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91199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02 Procedimentos com finalidade diagnóstica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5329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94999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03 Procedimentos clínicos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2036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1500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08 Ações complementares da atenção à saúde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2477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21335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Total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9961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2221171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9D906514-D9C1-4F66-B549-479A6542A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762216"/>
              </p:ext>
            </p:extLst>
          </p:nvPr>
        </p:nvGraphicFramePr>
        <p:xfrm>
          <a:off x="5339773" y="3159947"/>
          <a:ext cx="6313052" cy="328041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516098">
                  <a:extLst>
                    <a:ext uri="{9D8B030D-6E8A-4147-A177-3AD203B41FA5}">
                      <a16:colId xmlns:a16="http://schemas.microsoft.com/office/drawing/2014/main" val="1299921394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168167103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Procedimento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Helvetica Neue"/>
                      </a:endParaRPr>
                    </a:p>
                  </a:txBody>
                  <a:tcPr marL="66675" marR="66675" marT="28575" marB="2857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err="1">
                          <a:solidFill>
                            <a:schemeClr val="bg1"/>
                          </a:solidFill>
                          <a:effectLst/>
                        </a:rPr>
                        <a:t>Qtd.Aprovada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Helvetica Neue"/>
                      </a:endParaRPr>
                    </a:p>
                  </a:txBody>
                  <a:tcPr marL="66675" marR="66675" marT="28575" marB="28575" anchor="b"/>
                </a:tc>
                <a:extLst>
                  <a:ext uri="{0D108BD9-81ED-4DB2-BD59-A6C34878D82A}">
                    <a16:rowId xmlns:a16="http://schemas.microsoft.com/office/drawing/2014/main" val="779709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Atendimento / acompanhamento de paciente em reabilitação do desenvolvimento neuropsicomotor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1839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38772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Unidade de remuneração para deslocamento de paciente por transporte terrestre (cada 50 km 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1809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4744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Unidade de remuneração para deslocamento de acompanhante por transporte terrestre (cada 50 km de </a:t>
                      </a:r>
                      <a:r>
                        <a:rPr lang="pt-BR" sz="12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di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668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86796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0hemograma completo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499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92956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Analise de caracteres físicos, elementos e sedimento da urina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411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14419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Dosagem de creatinina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386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19679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Dosagem de glicose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382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96008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Dosagem de colesterol total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294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80648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Dosagem </a:t>
                      </a:r>
                      <a:r>
                        <a:rPr lang="pt-BR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de triglicerídeos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293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36247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Dosagem de colesterol </a:t>
                      </a:r>
                      <a:r>
                        <a:rPr lang="pt-BR" sz="12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hdl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269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90092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Dosagem de transaminase </a:t>
                      </a:r>
                      <a:r>
                        <a:rPr lang="pt-BR" sz="12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glutamico-oxalacetica</a:t>
                      </a:r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(</a:t>
                      </a:r>
                      <a:r>
                        <a:rPr lang="pt-BR" sz="12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tgo</a:t>
                      </a:r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250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8193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Dosagem de transaminase </a:t>
                      </a:r>
                      <a:r>
                        <a:rPr lang="pt-BR" sz="12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glutamico-piruvica</a:t>
                      </a:r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(</a:t>
                      </a:r>
                      <a:r>
                        <a:rPr lang="pt-BR" sz="12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tgp</a:t>
                      </a:r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250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1403377"/>
                  </a:ext>
                </a:extLst>
              </a:tr>
            </a:tbl>
          </a:graphicData>
        </a:graphic>
      </p:graphicFrame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DDC7C7EE-8C74-48BD-9D06-F81347A11C2C}"/>
              </a:ext>
            </a:extLst>
          </p:cNvPr>
          <p:cNvCxnSpPr>
            <a:cxnSpLocks/>
          </p:cNvCxnSpPr>
          <p:nvPr/>
        </p:nvCxnSpPr>
        <p:spPr>
          <a:xfrm>
            <a:off x="4314558" y="3311554"/>
            <a:ext cx="8495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645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96A7DE-1EF5-4AB4-B9DA-0DF5D41B540F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 anchor="t">
            <a:normAutofit/>
          </a:bodyPr>
          <a:lstStyle/>
          <a:p>
            <a:pPr rtl="0">
              <a:spcAft>
                <a:spcPts val="600"/>
              </a:spcAft>
            </a:pPr>
            <a:fld id="{294A09A9-5501-47C1-A89A-A340965A2BE2}" type="slidenum">
              <a:rPr lang="pt-BR" noProof="0" smtClean="0">
                <a:latin typeface="Helvetica Neue"/>
              </a:rPr>
              <a:pPr rtl="0">
                <a:spcAft>
                  <a:spcPts val="600"/>
                </a:spcAft>
              </a:pPr>
              <a:t>8</a:t>
            </a:fld>
            <a:endParaRPr lang="pt-BR" noProof="0">
              <a:latin typeface="Helvetica Neue"/>
            </a:endParaRPr>
          </a:p>
        </p:txBody>
      </p:sp>
      <p:graphicFrame>
        <p:nvGraphicFramePr>
          <p:cNvPr id="11" name="Tabela 11">
            <a:extLst>
              <a:ext uri="{FF2B5EF4-FFF2-40B4-BE49-F238E27FC236}">
                <a16:creationId xmlns:a16="http://schemas.microsoft.com/office/drawing/2014/main" id="{0EC1F6A7-B9B8-4DB0-A2E4-34F227E7E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016934"/>
              </p:ext>
            </p:extLst>
          </p:nvPr>
        </p:nvGraphicFramePr>
        <p:xfrm>
          <a:off x="5959133" y="3789414"/>
          <a:ext cx="5410694" cy="2448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9516">
                  <a:extLst>
                    <a:ext uri="{9D8B030D-6E8A-4147-A177-3AD203B41FA5}">
                      <a16:colId xmlns:a16="http://schemas.microsoft.com/office/drawing/2014/main" val="364375171"/>
                    </a:ext>
                  </a:extLst>
                </a:gridCol>
                <a:gridCol w="931178">
                  <a:extLst>
                    <a:ext uri="{9D8B030D-6E8A-4147-A177-3AD203B41FA5}">
                      <a16:colId xmlns:a16="http://schemas.microsoft.com/office/drawing/2014/main" val="3052366296"/>
                    </a:ext>
                  </a:extLst>
                </a:gridCol>
              </a:tblGrid>
              <a:tr h="228743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Quantidade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6068938"/>
                  </a:ext>
                </a:extLst>
              </a:tr>
              <a:tr h="2287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Hospital De Iporã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1026349"/>
                  </a:ext>
                </a:extLst>
              </a:tr>
              <a:tr h="26908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Hospital Regional De São Jose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Drhomero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 Miranda Gomes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9365255"/>
                  </a:ext>
                </a:extLst>
              </a:tr>
              <a:tr h="2287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Hospital Regional Do Oeste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2143792"/>
                  </a:ext>
                </a:extLst>
              </a:tr>
              <a:tr h="2287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Hospital Regional São Paulo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Assec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1115018"/>
                  </a:ext>
                </a:extLst>
              </a:tr>
              <a:tr h="269086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Hospital Regional Terezinha Gaio Basso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0337010"/>
                  </a:ext>
                </a:extLst>
              </a:tr>
              <a:tr h="269086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Lab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 Pasteur Unidade De Coleta Joaçaba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4662739"/>
                  </a:ext>
                </a:extLst>
              </a:tr>
              <a:tr h="26908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Hospital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Univ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 Professor </a:t>
                      </a:r>
                      <a:r>
                        <a:rPr lang="pt-BR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Polydoro</a:t>
                      </a:r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 Ernani De São Thiago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6291597"/>
                  </a:ext>
                </a:extLst>
              </a:tr>
              <a:tr h="22874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HEMOSC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2314394"/>
                  </a:ext>
                </a:extLst>
              </a:tr>
              <a:tr h="228743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287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0659841"/>
                  </a:ext>
                </a:extLst>
              </a:tr>
            </a:tbl>
          </a:graphicData>
        </a:graphic>
      </p:graphicFrame>
      <p:graphicFrame>
        <p:nvGraphicFramePr>
          <p:cNvPr id="23" name="Tabela 11">
            <a:extLst>
              <a:ext uri="{FF2B5EF4-FFF2-40B4-BE49-F238E27FC236}">
                <a16:creationId xmlns:a16="http://schemas.microsoft.com/office/drawing/2014/main" id="{5FE856A7-1EC4-4181-8CFC-565B098E9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645427"/>
              </p:ext>
            </p:extLst>
          </p:nvPr>
        </p:nvGraphicFramePr>
        <p:xfrm>
          <a:off x="685306" y="1858172"/>
          <a:ext cx="5410694" cy="1630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9516">
                  <a:extLst>
                    <a:ext uri="{9D8B030D-6E8A-4147-A177-3AD203B41FA5}">
                      <a16:colId xmlns:a16="http://schemas.microsoft.com/office/drawing/2014/main" val="364375171"/>
                    </a:ext>
                  </a:extLst>
                </a:gridCol>
                <a:gridCol w="931178">
                  <a:extLst>
                    <a:ext uri="{9D8B030D-6E8A-4147-A177-3AD203B41FA5}">
                      <a16:colId xmlns:a16="http://schemas.microsoft.com/office/drawing/2014/main" val="3052366296"/>
                    </a:ext>
                  </a:extLst>
                </a:gridCol>
              </a:tblGrid>
              <a:tr h="23428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Quantidade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6068938"/>
                  </a:ext>
                </a:extLst>
              </a:tr>
              <a:tr h="23428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CIS AMOSC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1026349"/>
                  </a:ext>
                </a:extLst>
              </a:tr>
              <a:tr h="25127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HEMOSC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9365255"/>
                  </a:ext>
                </a:extLst>
              </a:tr>
              <a:tr h="23428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Secretaria Municipal De Saúde De Tunápolis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2143792"/>
                  </a:ext>
                </a:extLst>
              </a:tr>
              <a:tr h="23428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Unidade De Saúde Da Família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470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1115018"/>
                  </a:ext>
                </a:extLst>
              </a:tr>
              <a:tr h="23428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Unidade De Saúde Da Família 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0094288"/>
                  </a:ext>
                </a:extLst>
              </a:tr>
              <a:tr h="120349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612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0659841"/>
                  </a:ext>
                </a:extLst>
              </a:tr>
            </a:tbl>
          </a:graphicData>
        </a:graphic>
      </p:graphicFrame>
      <p:sp>
        <p:nvSpPr>
          <p:cNvPr id="3" name="Título 2">
            <a:extLst>
              <a:ext uri="{FF2B5EF4-FFF2-40B4-BE49-F238E27FC236}">
                <a16:creationId xmlns:a16="http://schemas.microsoft.com/office/drawing/2014/main" id="{0BD4EB85-A69F-4DAD-BC65-BA3C25F8D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5562612" cy="610863"/>
          </a:xfrm>
        </p:spPr>
        <p:txBody>
          <a:bodyPr>
            <a:normAutofit fontScale="90000"/>
          </a:bodyPr>
          <a:lstStyle/>
          <a:p>
            <a:r>
              <a:rPr lang="pt-BR" dirty="0"/>
              <a:t>Produção Ambulatorial</a:t>
            </a:r>
          </a:p>
        </p:txBody>
      </p:sp>
    </p:spTree>
    <p:extLst>
      <p:ext uri="{BB962C8B-B14F-4D97-AF65-F5344CB8AC3E}">
        <p14:creationId xmlns:p14="http://schemas.microsoft.com/office/powerpoint/2010/main" val="104992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9E2AD339-89F9-44E7-A851-B1D125D915C3}"/>
              </a:ext>
            </a:extLst>
          </p:cNvPr>
          <p:cNvSpPr txBox="1">
            <a:spLocks/>
          </p:cNvSpPr>
          <p:nvPr/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pt-BR" sz="3400" b="1" i="0" kern="1200" spc="100" baseline="0">
                <a:latin typeface="+mj-lt"/>
                <a:ea typeface="+mj-ea"/>
                <a:cs typeface="+mj-cs"/>
              </a:rPr>
              <a:t>Produção Ambulatorial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75318FDB-83D4-409C-BEDF-D29BE18BF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885962"/>
              </p:ext>
            </p:extLst>
          </p:nvPr>
        </p:nvGraphicFramePr>
        <p:xfrm>
          <a:off x="1389754" y="1667628"/>
          <a:ext cx="9482378" cy="4332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9301">
                  <a:extLst>
                    <a:ext uri="{9D8B030D-6E8A-4147-A177-3AD203B41FA5}">
                      <a16:colId xmlns:a16="http://schemas.microsoft.com/office/drawing/2014/main" val="3587664885"/>
                    </a:ext>
                  </a:extLst>
                </a:gridCol>
                <a:gridCol w="4379402">
                  <a:extLst>
                    <a:ext uri="{9D8B030D-6E8A-4147-A177-3AD203B41FA5}">
                      <a16:colId xmlns:a16="http://schemas.microsoft.com/office/drawing/2014/main" val="817670329"/>
                    </a:ext>
                  </a:extLst>
                </a:gridCol>
                <a:gridCol w="578882">
                  <a:extLst>
                    <a:ext uri="{9D8B030D-6E8A-4147-A177-3AD203B41FA5}">
                      <a16:colId xmlns:a16="http://schemas.microsoft.com/office/drawing/2014/main" val="2899490602"/>
                    </a:ext>
                  </a:extLst>
                </a:gridCol>
                <a:gridCol w="1224793">
                  <a:extLst>
                    <a:ext uri="{9D8B030D-6E8A-4147-A177-3AD203B41FA5}">
                      <a16:colId xmlns:a16="http://schemas.microsoft.com/office/drawing/2014/main" val="1028171305"/>
                    </a:ext>
                  </a:extLst>
                </a:gridCol>
              </a:tblGrid>
              <a:tr h="290789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  <a:latin typeface="Helvetica Neue"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Procedimento</a:t>
                      </a:r>
                      <a:endParaRPr lang="pt-BR" sz="1000" b="1" i="0" u="none" strike="noStrike" dirty="0">
                        <a:solidFill>
                          <a:schemeClr val="bg1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Quant.</a:t>
                      </a:r>
                      <a:endParaRPr lang="pt-BR" sz="1000" b="1" i="0" u="none" strike="noStrike" dirty="0">
                        <a:solidFill>
                          <a:schemeClr val="bg1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  <a:latin typeface="Helvetica Neue"/>
                        </a:rPr>
                        <a:t> 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597370"/>
                  </a:ext>
                </a:extLst>
              </a:tr>
              <a:tr h="18916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HOSPITAL DE IPORA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 err="1">
                          <a:effectLst/>
                          <a:latin typeface="Helvetica Neue"/>
                        </a:rPr>
                        <a:t>Facoemulsificação</a:t>
                      </a:r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 C/ Implante De Lente </a:t>
                      </a:r>
                      <a:r>
                        <a:rPr lang="pt-BR" sz="1100" u="none" strike="noStrike" dirty="0" err="1">
                          <a:effectLst/>
                          <a:latin typeface="Helvetica Neue"/>
                        </a:rPr>
                        <a:t>Intra-ocular</a:t>
                      </a:r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 </a:t>
                      </a:r>
                      <a:r>
                        <a:rPr lang="pt-BR" sz="1100" u="none" strike="noStrike" dirty="0" err="1">
                          <a:effectLst/>
                          <a:latin typeface="Helvetica Neue"/>
                        </a:rPr>
                        <a:t>Dobravel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585846"/>
                  </a:ext>
                </a:extLst>
              </a:tr>
              <a:tr h="1416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 err="1">
                          <a:effectLst/>
                          <a:latin typeface="Helvetica Neue"/>
                        </a:rPr>
                        <a:t>Facoemulsificação</a:t>
                      </a:r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 C/ Implante De Lente </a:t>
                      </a:r>
                      <a:r>
                        <a:rPr lang="pt-BR" sz="1100" u="none" strike="noStrike" dirty="0" err="1">
                          <a:effectLst/>
                          <a:latin typeface="Helvetica Neue"/>
                        </a:rPr>
                        <a:t>Intra-ocular</a:t>
                      </a:r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 </a:t>
                      </a:r>
                      <a:r>
                        <a:rPr lang="pt-BR" sz="1100" u="none" strike="noStrike" dirty="0" err="1">
                          <a:effectLst/>
                          <a:latin typeface="Helvetica Neue"/>
                        </a:rPr>
                        <a:t>Dobravel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AGE/FALTA/EXEC</a:t>
                      </a:r>
                      <a:endParaRPr lang="pt-BR" sz="1100" b="0" i="0" u="none" strike="noStrike" dirty="0">
                        <a:solidFill>
                          <a:srgbClr val="5B9BD5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481348"/>
                  </a:ext>
                </a:extLst>
              </a:tr>
              <a:tr h="1483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 err="1">
                          <a:effectLst/>
                          <a:latin typeface="Helvetica Neue"/>
                        </a:rPr>
                        <a:t>Capsulotomia</a:t>
                      </a:r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 A </a:t>
                      </a:r>
                      <a:r>
                        <a:rPr lang="pt-BR" sz="1100" u="none" strike="noStrike" dirty="0" err="1">
                          <a:effectLst/>
                          <a:latin typeface="Helvetica Neue"/>
                        </a:rPr>
                        <a:t>Yag</a:t>
                      </a:r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 Laser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26835"/>
                  </a:ext>
                </a:extLst>
              </a:tr>
              <a:tr h="2910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HOSPITAL REGIONAL DE SAO JOSE DRHOMERO MIRANDA GOMES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Consulta Em Oftalmologia - Plástica Ocular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Helvetica Neue"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7400"/>
                  </a:ext>
                </a:extLst>
              </a:tr>
              <a:tr h="1483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Helvetica Neue"/>
                        </a:rPr>
                        <a:t>HOSPITAL REGIONAL DO OESTE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Grupo - Consulta Em Ortopedia - Alta Complexidade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69575"/>
                  </a:ext>
                </a:extLst>
              </a:tr>
              <a:tr h="1483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HOSPITAL REGIONAL SAO PAULO ASSEC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Consulta Em Cardiologia - Adulto - </a:t>
                      </a:r>
                      <a:r>
                        <a:rPr lang="pt-BR" sz="1100" u="none" strike="noStrike" dirty="0" err="1">
                          <a:effectLst/>
                          <a:latin typeface="Helvetica Neue"/>
                        </a:rPr>
                        <a:t>Tcga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Helvetica Neue"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  <a:latin typeface="Helvetica Neue"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480370"/>
                  </a:ext>
                </a:extLst>
              </a:tr>
              <a:tr h="148308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HOSPITAL REGIONAL TEREZINHA GAIO BASSO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Consulta Em Ginecologia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  <a:latin typeface="Helvetica Neue"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946092"/>
                  </a:ext>
                </a:extLst>
              </a:tr>
              <a:tr h="1483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Colonoscopia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612609"/>
                  </a:ext>
                </a:extLst>
              </a:tr>
              <a:tr h="1483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Consulta Em Cirurgia Geral - Geral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Helvetica Neue"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  <a:latin typeface="Helvetica Neue"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FF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938894"/>
                  </a:ext>
                </a:extLst>
              </a:tr>
              <a:tr h="1483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Consulta Em Oftalmologia Adulto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535964"/>
                  </a:ext>
                </a:extLst>
              </a:tr>
              <a:tr h="1483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Consulta Em Oncologia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Helvetica Neue"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  <a:latin typeface="Helvetica Neue"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925905"/>
                  </a:ext>
                </a:extLst>
              </a:tr>
              <a:tr h="1483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Endoscopia Digestiva Alta Adulto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  <a:latin typeface="Helvetica Neue"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471659"/>
                  </a:ext>
                </a:extLst>
              </a:tr>
              <a:tr h="1483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Grupo - Radiodiagnostico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55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203599"/>
                  </a:ext>
                </a:extLst>
              </a:tr>
              <a:tr h="1483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Grupo - Tomografia Computadorizada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053212"/>
                  </a:ext>
                </a:extLst>
              </a:tr>
              <a:tr h="1483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Mamografia Bilateral De Rastreamento (Rotina)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29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203792"/>
                  </a:ext>
                </a:extLst>
              </a:tr>
              <a:tr h="1483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Ultrassonografia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39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328394"/>
                  </a:ext>
                </a:extLst>
              </a:tr>
              <a:tr h="2910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HOSPITAL UNIV PROFESSOR POLYDORO ERNANI DE SAO THIAGO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Grupo - </a:t>
                      </a:r>
                      <a:r>
                        <a:rPr lang="pt-BR" sz="1100" u="none" strike="noStrike" dirty="0" err="1">
                          <a:effectLst/>
                          <a:latin typeface="Helvetica Neue"/>
                        </a:rPr>
                        <a:t>Angiotomografia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948258"/>
                  </a:ext>
                </a:extLst>
              </a:tr>
              <a:tr h="29078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  <a:latin typeface="Helvetica Neue"/>
                        </a:rPr>
                        <a:t>LAB PASTEUR UNIDADE DE COLETA JOACABA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Grupo - Anatomopatologia E Citopatologia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128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543996"/>
                  </a:ext>
                </a:extLst>
              </a:tr>
              <a:tr h="2907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HEMOSC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Consulta Em Hematologia Adulto - Hemocentro Grande Oeste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  <a:latin typeface="Helvetica Neue"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954074"/>
                  </a:ext>
                </a:extLst>
              </a:tr>
              <a:tr h="103680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TOTAL</a:t>
                      </a:r>
                      <a:endParaRPr lang="pt-BR" sz="1000" b="0" i="0" u="none" strike="noStrike" dirty="0">
                        <a:solidFill>
                          <a:schemeClr val="bg1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287</a:t>
                      </a:r>
                      <a:endParaRPr lang="pt-BR" sz="1000" b="0" i="0" u="none" strike="noStrike" dirty="0">
                        <a:solidFill>
                          <a:schemeClr val="bg1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  <a:latin typeface="Helvetica Neue"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5931" marR="5931" marT="5931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062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4456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2237567.tgt.Office_49129298_TF78853419_Win32_OJ110714667.potx" id="{C353CE3D-D7F0-422D-A216-52C18635942F}" vid="{EE103BC0-2632-4BBB-A623-0112C1D09C78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EC1AB0-9704-404D-B6D3-819D938AC55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anual geométrica</Template>
  <TotalTime>255</TotalTime>
  <Words>1299</Words>
  <Application>Microsoft Office PowerPoint</Application>
  <PresentationFormat>Widescreen</PresentationFormat>
  <Paragraphs>497</Paragraphs>
  <Slides>12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Book</vt:lpstr>
      <vt:lpstr>Franklin Gothic Demi</vt:lpstr>
      <vt:lpstr>Helvetica Neue</vt:lpstr>
      <vt:lpstr>Wingdings</vt:lpstr>
      <vt:lpstr>Tema 1</vt:lpstr>
      <vt:lpstr>1º Relatório do Quadrimestre Anterior</vt:lpstr>
      <vt:lpstr>Dados demográficos</vt:lpstr>
      <vt:lpstr>População – Sistema AB </vt:lpstr>
      <vt:lpstr>Morbidade Hospitalar</vt:lpstr>
      <vt:lpstr>Apresentação do PowerPoint</vt:lpstr>
      <vt:lpstr>Dados da Produção de Serviços no SUS</vt:lpstr>
      <vt:lpstr>Dados da Produção de Serviços no SUS</vt:lpstr>
      <vt:lpstr>Produção Ambulatorial</vt:lpstr>
      <vt:lpstr>Apresentação do PowerPoint</vt:lpstr>
      <vt:lpstr>Apresentação do PowerPoint</vt:lpstr>
      <vt:lpstr>Orçamento</vt:lpstr>
      <vt:lpstr>Obrigada pela atenção!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1º Relatório do Quadrimestre Anterior</dc:title>
  <dc:creator>rang01</dc:creator>
  <cp:lastModifiedBy>rang01</cp:lastModifiedBy>
  <cp:revision>28</cp:revision>
  <dcterms:created xsi:type="dcterms:W3CDTF">2021-05-18T10:55:32Z</dcterms:created>
  <dcterms:modified xsi:type="dcterms:W3CDTF">2021-05-18T18:49:44Z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